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2" r:id="rId3"/>
    <p:sldId id="273" r:id="rId4"/>
    <p:sldId id="324" r:id="rId5"/>
    <p:sldId id="374" r:id="rId6"/>
    <p:sldId id="279" r:id="rId7"/>
    <p:sldId id="325" r:id="rId8"/>
    <p:sldId id="326" r:id="rId9"/>
    <p:sldId id="361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15" r:id="rId20"/>
  </p:sldIdLst>
  <p:sldSz cx="12192000" cy="6858000"/>
  <p:notesSz cx="6858000" cy="9144000"/>
  <p:defaultTextStyle>
    <a:defPPr>
      <a:defRPr lang="ko-KR"/>
    </a:defPPr>
    <a:lvl1pPr marL="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FFFFFF"/>
    <a:srgbClr val="EC3C41"/>
    <a:srgbClr val="3F8624"/>
    <a:srgbClr val="673AB7"/>
    <a:srgbClr val="975FF5"/>
    <a:srgbClr val="163644"/>
    <a:srgbClr val="CCECFF"/>
    <a:srgbClr val="ABCCEE"/>
    <a:srgbClr val="718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4" y="5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511F1-A254-4A36-B7D9-7A0AFF683A52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6AC0C-5CDE-4E0A-8E94-838E3D518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https://docs.github.com/ko/billing/managing-billing-for-github-actions/about-billing-for-github-actions#included-storage-and-minutes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https://wookiist.dev/155 &lt;&lt; </a:t>
            </a:r>
            <a:r>
              <a:rPr lang="ko-KR" altLang="en-US"/>
              <a:t>깃헙 </a:t>
            </a:r>
            <a:r>
              <a:rPr lang="en-US" altLang="ko-KR"/>
              <a:t>vs </a:t>
            </a:r>
            <a:r>
              <a:rPr lang="ko-KR" altLang="en-US"/>
              <a:t>젠킨슨 비교</a:t>
            </a:r>
            <a:endParaRPr lang="en-US" altLang="ko-KR"/>
          </a:p>
          <a:p>
            <a:endParaRPr lang="en-US" altLang="ko-KR"/>
          </a:p>
          <a:p>
            <a:pPr algn="l" fontAlgn="base" latinLnBrk="0"/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–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애플리케이션 저장소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애플리케이션 소스 코드와 애플리케이션 배포를 위한 배포 매니페스트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예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: kubernetes yaml)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를 포함한다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.</a:t>
            </a:r>
          </a:p>
          <a:p>
            <a:pPr algn="l" fontAlgn="base" latinLnBrk="0"/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–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배포 환경 구성 저장소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배포 환경에 대한 모든 매니페스트를 포함한다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애플리케이션과 인프라 서비스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모니터링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메시지 브로커 등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)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가 어떤 버전으로 어떻게 구성되어야 하는지에 대한 정보가 들어있다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.</a:t>
            </a:r>
          </a:p>
          <a:p>
            <a:endParaRPr lang="en-US" altLang="ko-KR"/>
          </a:p>
          <a:p>
            <a:r>
              <a:rPr lang="ko-KR" altLang="en-US"/>
              <a:t>보안성</a:t>
            </a:r>
            <a:r>
              <a:rPr lang="en-US" altLang="ko-KR"/>
              <a:t>, </a:t>
            </a:r>
            <a:r>
              <a:rPr lang="ko-KR" altLang="en-US"/>
              <a:t>가용성</a:t>
            </a:r>
            <a:r>
              <a:rPr lang="en-US" altLang="ko-KR"/>
              <a:t>, </a:t>
            </a:r>
            <a:r>
              <a:rPr lang="ko-KR" altLang="en-US"/>
              <a:t>개발자 친화적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https://wookiist.dev/155 &lt;&lt; </a:t>
            </a:r>
            <a:r>
              <a:rPr lang="ko-KR" altLang="en-US"/>
              <a:t>깃헙 </a:t>
            </a:r>
            <a:r>
              <a:rPr lang="en-US" altLang="ko-KR"/>
              <a:t>vs </a:t>
            </a:r>
            <a:r>
              <a:rPr lang="ko-KR" altLang="en-US"/>
              <a:t>젠킨슨 비교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2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아르고 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CD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란 쿠버네티스를 위한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GitOps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도구입니다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/>
              <a:t>GitOps</a:t>
            </a:r>
            <a:r>
              <a:rPr lang="ko-KR" altLang="en-US"/>
              <a:t>란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Git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과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Operations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의 합성어로써 현재 쿠버네티스 상태를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git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으로 관리하는 문화를 말합니다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즉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Git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에 저장된 쿠버네티스 매니페스트 파일을 쿠버네티스 클러스터 환경에 배포해주는 것을 말합니다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endParaRPr lang="en-US" altLang="ko-KR" b="0" i="0">
              <a:solidFill>
                <a:srgbClr val="333333"/>
              </a:solidFill>
              <a:effectLst/>
              <a:latin typeface="FC Script"/>
            </a:endParaRP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Q.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많은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CICD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도구중에서 아르고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CD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를 선택한 이유는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?</a:t>
            </a:r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답변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1. AWS CodeDeploy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로는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EKS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에 매니페스트 파일을 배포할 수가 없다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답변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2.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젠킨스 같은 경우에는 실제 서버를 운영해야하므로 서버 운영비용이 발생한다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답변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3.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아래에 기술한 아르고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CD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의 장점 설명</a:t>
            </a:r>
          </a:p>
          <a:p>
            <a:endParaRPr lang="ko-KR" altLang="en-US" b="0" i="0">
              <a:solidFill>
                <a:srgbClr val="333333"/>
              </a:solidFill>
              <a:effectLst/>
              <a:latin typeface="FC Script"/>
            </a:endParaRP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Argo CD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장점</a:t>
            </a:r>
          </a:p>
          <a:p>
            <a:endParaRPr lang="ko-KR" altLang="en-US" b="0" i="0">
              <a:solidFill>
                <a:srgbClr val="333333"/>
              </a:solidFill>
              <a:effectLst/>
              <a:latin typeface="FC Script"/>
            </a:endParaRP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1. Github Actions CI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도구와 통합성이 좋다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2. Kustomize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도구와 호환성이 좋다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3.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시각적인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UI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를 지원한다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4.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쿠버네티스만을 지원하도록 설계된 만큼 쿠버네티스에 최적화 되어있다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5.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멀티 쿠버네티스 클러스터를 지원하므로 필요에 따라 여러 어플리케이션을 여러 클러스터에 배포할 수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6.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젠킨스 등 다른 도구와 달리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CD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에만 한정돼므로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CI</a:t>
            </a:r>
            <a:r>
              <a:rPr lang="ko-KR" altLang="en-US" b="0" i="0">
                <a:solidFill>
                  <a:srgbClr val="333333"/>
                </a:solidFill>
                <a:effectLst/>
                <a:latin typeface="FC Script"/>
              </a:rPr>
              <a:t>도구를 보다 유연성 있게 선택할 수도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FC Script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2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8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0"/>
            <a:r>
              <a:rPr lang="en-US" altLang="ko-KR" b="1" i="0">
                <a:solidFill>
                  <a:srgbClr val="0C263F"/>
                </a:solidFill>
                <a:effectLst/>
                <a:latin typeface="Noto Sans KR"/>
              </a:rPr>
              <a:t>CI/CD</a:t>
            </a:r>
            <a:r>
              <a:rPr lang="ko-KR" altLang="en-US" b="1" i="0">
                <a:solidFill>
                  <a:srgbClr val="0C263F"/>
                </a:solidFill>
                <a:effectLst/>
                <a:latin typeface="Noto Sans KR"/>
              </a:rPr>
              <a:t>란</a:t>
            </a:r>
            <a:r>
              <a:rPr lang="en-US" altLang="ko-KR" b="1" i="0">
                <a:solidFill>
                  <a:srgbClr val="0C263F"/>
                </a:solidFill>
                <a:effectLst/>
                <a:latin typeface="Noto Sans KR"/>
              </a:rPr>
              <a:t>?</a:t>
            </a:r>
            <a:endParaRPr lang="ko-KR" altLang="en-US" b="0" i="0">
              <a:solidFill>
                <a:srgbClr val="0C263F"/>
              </a:solidFill>
              <a:effectLst/>
              <a:latin typeface="Noto Sans KR"/>
            </a:endParaRPr>
          </a:p>
          <a:p>
            <a:pPr algn="l" latinLnBrk="0"/>
            <a:r>
              <a:rPr lang="en-US" altLang="ko-KR" b="1" i="0">
                <a:solidFill>
                  <a:srgbClr val="0C263F"/>
                </a:solidFill>
                <a:effectLst/>
                <a:latin typeface="Noto Sans KR"/>
              </a:rPr>
              <a:t>CI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 </a:t>
            </a:r>
            <a:r>
              <a:rPr lang="en-US" altLang="ko-KR" b="0" i="0">
                <a:solidFill>
                  <a:srgbClr val="0C263F"/>
                </a:solidFill>
                <a:effectLst/>
                <a:latin typeface="Noto Sans KR"/>
              </a:rPr>
              <a:t>= 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지속적인 통합</a:t>
            </a:r>
            <a:r>
              <a:rPr lang="en-US" altLang="ko-KR" b="0" i="0">
                <a:solidFill>
                  <a:srgbClr val="0C263F"/>
                </a:solidFill>
                <a:effectLst/>
                <a:latin typeface="Noto Sans KR"/>
              </a:rPr>
              <a:t>(Continuous Integration); 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한마디로 “</a:t>
            </a:r>
            <a:r>
              <a:rPr lang="ko-KR" altLang="en-US" b="1" i="0">
                <a:solidFill>
                  <a:srgbClr val="0C263F"/>
                </a:solidFill>
                <a:effectLst/>
                <a:latin typeface="Noto Sans KR"/>
              </a:rPr>
              <a:t>빌드와 테스트 자동화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” </a:t>
            </a:r>
          </a:p>
          <a:p>
            <a:pPr algn="l" latinLnBrk="0"/>
            <a:r>
              <a:rPr lang="en-US" altLang="ko-KR" b="1" i="0">
                <a:solidFill>
                  <a:srgbClr val="0C263F"/>
                </a:solidFill>
                <a:effectLst/>
                <a:latin typeface="Noto Sans KR"/>
              </a:rPr>
              <a:t>CD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 </a:t>
            </a:r>
            <a:r>
              <a:rPr lang="en-US" altLang="ko-KR" b="0" i="0">
                <a:solidFill>
                  <a:srgbClr val="0C263F"/>
                </a:solidFill>
                <a:effectLst/>
                <a:latin typeface="Noto Sans KR"/>
              </a:rPr>
              <a:t>= 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지속적인 전달</a:t>
            </a:r>
            <a:r>
              <a:rPr lang="en-US" altLang="ko-KR" b="0" i="0">
                <a:solidFill>
                  <a:srgbClr val="0C263F"/>
                </a:solidFill>
                <a:effectLst/>
                <a:latin typeface="Noto Sans KR"/>
              </a:rPr>
              <a:t>(Continuous Delivery) 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또는 지속적인 배포</a:t>
            </a:r>
            <a:r>
              <a:rPr lang="en-US" altLang="ko-KR" b="0" i="0">
                <a:solidFill>
                  <a:srgbClr val="0C263F"/>
                </a:solidFill>
                <a:effectLst/>
                <a:latin typeface="Noto Sans KR"/>
              </a:rPr>
              <a:t>(Continuous Deployment); 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한마디로 “</a:t>
            </a:r>
            <a:r>
              <a:rPr lang="ko-KR" altLang="en-US" b="1" i="0">
                <a:solidFill>
                  <a:srgbClr val="0C263F"/>
                </a:solidFill>
                <a:effectLst/>
                <a:latin typeface="Noto Sans KR"/>
              </a:rPr>
              <a:t>배포 자동화</a:t>
            </a:r>
            <a:r>
              <a:rPr lang="ko-KR" altLang="en-US" b="0" i="0">
                <a:solidFill>
                  <a:srgbClr val="0C263F"/>
                </a:solidFill>
                <a:effectLst/>
                <a:latin typeface="Noto Sans KR"/>
              </a:rPr>
              <a:t>” 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32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EKS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란 자체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Kubernetes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컨트롤 플레인 또는 노드를 설치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,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운영 및 유지 관리할 필요 없이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AWS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의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Kubernetes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실행에 사용할 수 있는 관리형 서비스입니다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1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EKS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란 자체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Kubernetes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컨트롤 플레인 또는 노드를 설치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,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운영 및 유지 관리할 필요 없이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AWS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의 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Kubernetes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실행에 사용할 수 있는 관리형 서비스입니다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4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0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노드포트 타입의 서비스를 만들면 클러스터의 모든 노드에 지정한 포트가 열리게 된다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.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그리고 각 노드가 수령한 요청은 대상이 되는 파드들에게 부하분산되어 전송된다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노드포트 타입의 서비스를 만들면 클러스터의 모든 노드에 지정한 포트가 열리게 된다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. </a:t>
            </a:r>
            <a:r>
              <a:rPr lang="ko-KR" altLang="en-US" b="0" i="0">
                <a:solidFill>
                  <a:srgbClr val="16191F"/>
                </a:solidFill>
                <a:effectLst/>
                <a:latin typeface="Amazon Ember" panose="020B0603020204020204"/>
              </a:rPr>
              <a:t>그리고 각 노드가 수령한 요청은 대상이 되는 파드들에게 부하분산되어 전송된다</a:t>
            </a:r>
            <a:r>
              <a:rPr lang="en-US" altLang="ko-KR" b="0" i="0">
                <a:solidFill>
                  <a:srgbClr val="16191F"/>
                </a:solidFill>
                <a:effectLst/>
                <a:latin typeface="Amazon Ember" panose="020B0603020204020204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BA366-6FB1-4958-805F-166049E98D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1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8629" y="6501660"/>
            <a:ext cx="22044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72585" y="6501660"/>
            <a:ext cx="22044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50.png"/><Relationship Id="rId21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37.png"/><Relationship Id="rId5" Type="http://schemas.openxmlformats.org/officeDocument/2006/relationships/image" Target="../media/image5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9.png"/><Relationship Id="rId5" Type="http://schemas.openxmlformats.org/officeDocument/2006/relationships/image" Target="../media/image58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61.png"/><Relationship Id="rId21" Type="http://schemas.openxmlformats.org/officeDocument/2006/relationships/image" Target="../media/image47.png"/><Relationship Id="rId7" Type="http://schemas.openxmlformats.org/officeDocument/2006/relationships/image" Target="../media/image65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37.png"/><Relationship Id="rId5" Type="http://schemas.openxmlformats.org/officeDocument/2006/relationships/image" Target="../media/image6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634323" y="846788"/>
            <a:ext cx="68314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1" dirty="0">
                <a:solidFill>
                  <a:schemeClr val="bg1"/>
                </a:solidFill>
              </a:rPr>
              <a:t>AWS </a:t>
            </a:r>
            <a:r>
              <a:rPr lang="ko-KR" altLang="en-US" sz="2400" spc="-151" dirty="0">
                <a:solidFill>
                  <a:schemeClr val="bg1"/>
                </a:solidFill>
              </a:rPr>
              <a:t>로 구축한 </a:t>
            </a:r>
            <a:r>
              <a:rPr lang="en-US" altLang="ko-KR" sz="2400" spc="-151" dirty="0">
                <a:solidFill>
                  <a:schemeClr val="bg1"/>
                </a:solidFill>
              </a:rPr>
              <a:t>OTT </a:t>
            </a:r>
            <a:r>
              <a:rPr lang="ko-KR" altLang="en-US" sz="2400" spc="-151" dirty="0">
                <a:solidFill>
                  <a:schemeClr val="bg1"/>
                </a:solidFill>
              </a:rPr>
              <a:t>서비스 자동화 </a:t>
            </a:r>
            <a:r>
              <a:rPr lang="en-US" altLang="ko-KR" sz="2400" spc="-151" dirty="0">
                <a:solidFill>
                  <a:schemeClr val="bg1"/>
                </a:solidFill>
              </a:rPr>
              <a:t>DevOps </a:t>
            </a:r>
            <a:r>
              <a:rPr lang="ko-KR" altLang="en-US" sz="2400" spc="-151" dirty="0">
                <a:solidFill>
                  <a:schemeClr val="bg1"/>
                </a:solidFill>
              </a:rPr>
              <a:t>인프라 구축</a:t>
            </a:r>
            <a:endParaRPr lang="en-US" altLang="ko-KR" sz="2400" spc="-151" dirty="0">
              <a:solidFill>
                <a:schemeClr val="bg1"/>
              </a:solidFill>
            </a:endParaRPr>
          </a:p>
          <a:p>
            <a:r>
              <a:rPr lang="ko-KR" altLang="en-US" sz="5400" spc="-151" dirty="0">
                <a:solidFill>
                  <a:schemeClr val="bg1"/>
                </a:solidFill>
              </a:rPr>
              <a:t>최종 팀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458072" y="2685812"/>
            <a:ext cx="16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 </a:t>
            </a:r>
            <a:r>
              <a:rPr lang="en-US" altLang="ko-KR" dirty="0">
                <a:solidFill>
                  <a:schemeClr val="bg1"/>
                </a:solidFill>
              </a:rPr>
              <a:t>Snowman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5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3425B0-0A5C-ED40-AFE7-AD3AB01E9B41}"/>
              </a:ext>
            </a:extLst>
          </p:cNvPr>
          <p:cNvSpPr/>
          <p:nvPr/>
        </p:nvSpPr>
        <p:spPr>
          <a:xfrm>
            <a:off x="9814143" y="6407068"/>
            <a:ext cx="2271388" cy="350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1028" name="Picture 4" descr="To Aws - Aws Cloud Icon Transparent Png,Amazon Web Services Logo Png - free  transparent png images - pngaaa.com">
            <a:extLst>
              <a:ext uri="{FF2B5EF4-FFF2-40B4-BE49-F238E27FC236}">
                <a16:creationId xmlns:a16="http://schemas.microsoft.com/office/drawing/2014/main" id="{87B70FBE-9864-BDE2-B5D8-9F39A9BD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2889" y1="11948" x2="82889" y2="11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28" y="2945905"/>
            <a:ext cx="6031544" cy="32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9E2ACE7-C612-C399-2F02-10AF2ED78B64}"/>
              </a:ext>
            </a:extLst>
          </p:cNvPr>
          <p:cNvSpPr/>
          <p:nvPr/>
        </p:nvSpPr>
        <p:spPr>
          <a:xfrm>
            <a:off x="1037492" y="1274885"/>
            <a:ext cx="2866292" cy="203102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CI: Github Actions</a:t>
            </a:r>
            <a:endParaRPr lang="ko-KR" altLang="en-US" sz="16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C131C03E-CEBD-659F-FECC-A473EC316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568" y="1401541"/>
            <a:ext cx="1752139" cy="1752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6D57F3-7925-CA79-95FD-BF33F7225D91}"/>
              </a:ext>
            </a:extLst>
          </p:cNvPr>
          <p:cNvSpPr txBox="1"/>
          <p:nvPr/>
        </p:nvSpPr>
        <p:spPr>
          <a:xfrm>
            <a:off x="1037493" y="3541848"/>
            <a:ext cx="286629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</a:rPr>
              <a:t>Github Actions</a:t>
            </a:r>
            <a:endParaRPr lang="en-US" altLang="ko-KR" b="1" dirty="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224D60"/>
                </a:solidFill>
              </a:rPr>
              <a:t>Github Web-repo</a:t>
            </a:r>
            <a:r>
              <a:rPr lang="ko-KR" altLang="en-US" sz="1400">
                <a:solidFill>
                  <a:srgbClr val="224D60"/>
                </a:solidFill>
              </a:rPr>
              <a:t>에 </a:t>
            </a:r>
            <a:r>
              <a:rPr lang="en-US" altLang="ko-KR" sz="1400">
                <a:solidFill>
                  <a:srgbClr val="224D60"/>
                </a:solidFill>
              </a:rPr>
              <a:t>push</a:t>
            </a:r>
            <a:r>
              <a:rPr lang="ko-KR" altLang="en-US" sz="1400">
                <a:solidFill>
                  <a:srgbClr val="224D60"/>
                </a:solidFill>
              </a:rPr>
              <a:t>가 발생하면 자동으로 이미지를 빌드 한 뒤 </a:t>
            </a:r>
            <a:r>
              <a:rPr lang="en-US" altLang="ko-KR" sz="1400">
                <a:solidFill>
                  <a:srgbClr val="224D60"/>
                </a:solidFill>
              </a:rPr>
              <a:t>ECR</a:t>
            </a:r>
            <a:r>
              <a:rPr lang="ko-KR" altLang="en-US" sz="1400">
                <a:solidFill>
                  <a:srgbClr val="224D60"/>
                </a:solidFill>
              </a:rPr>
              <a:t>에 업로드</a:t>
            </a:r>
            <a:endParaRPr lang="en-US" altLang="ko-KR" sz="1400">
              <a:solidFill>
                <a:srgbClr val="224D60"/>
              </a:solidFill>
            </a:endParaRPr>
          </a:p>
          <a:p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224D60"/>
                </a:solidFill>
              </a:rPr>
              <a:t>Github EKS-repo</a:t>
            </a:r>
            <a:r>
              <a:rPr lang="ko-KR" altLang="en-US" sz="1400">
                <a:solidFill>
                  <a:srgbClr val="224D60"/>
                </a:solidFill>
              </a:rPr>
              <a:t>에 </a:t>
            </a:r>
            <a:r>
              <a:rPr lang="en-US" altLang="ko-KR" sz="1400">
                <a:solidFill>
                  <a:srgbClr val="224D60"/>
                </a:solidFill>
              </a:rPr>
              <a:t>push</a:t>
            </a:r>
            <a:r>
              <a:rPr lang="ko-KR" altLang="en-US" sz="1400">
                <a:solidFill>
                  <a:srgbClr val="224D60"/>
                </a:solidFill>
              </a:rPr>
              <a:t>가 발생하면 </a:t>
            </a:r>
            <a:r>
              <a:rPr lang="en-US" altLang="ko-KR" sz="1400">
                <a:solidFill>
                  <a:srgbClr val="224D60"/>
                </a:solidFill>
              </a:rPr>
              <a:t>Kustomize</a:t>
            </a:r>
            <a:r>
              <a:rPr lang="ko-KR" altLang="en-US" sz="1400">
                <a:solidFill>
                  <a:srgbClr val="224D60"/>
                </a:solidFill>
              </a:rPr>
              <a:t> </a:t>
            </a:r>
            <a:r>
              <a:rPr lang="en-US" altLang="ko-KR" sz="1400">
                <a:solidFill>
                  <a:srgbClr val="224D60"/>
                </a:solidFill>
              </a:rPr>
              <a:t>build</a:t>
            </a:r>
            <a:r>
              <a:rPr lang="ko-KR" altLang="en-US" sz="1400">
                <a:solidFill>
                  <a:srgbClr val="224D60"/>
                </a:solidFill>
              </a:rPr>
              <a:t>를 통하여 이미지 테그가 업데이트 </a:t>
            </a:r>
            <a:endParaRPr lang="en-US" altLang="ko-KR" sz="1400" dirty="0">
              <a:solidFill>
                <a:srgbClr val="224D60"/>
              </a:solidFill>
            </a:endParaRPr>
          </a:p>
          <a:p>
            <a:endParaRPr lang="en-US" altLang="ko-KR" b="1" dirty="0">
              <a:solidFill>
                <a:srgbClr val="224D6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AD418F-B9AE-50C1-5DD7-6546D96E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090" y="1309391"/>
            <a:ext cx="5070287" cy="306143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355CB6A-8DE0-1B41-1209-356F83E9D8CF}"/>
              </a:ext>
            </a:extLst>
          </p:cNvPr>
          <p:cNvSpPr/>
          <p:nvPr/>
        </p:nvSpPr>
        <p:spPr>
          <a:xfrm>
            <a:off x="9791969" y="2486150"/>
            <a:ext cx="431023" cy="329716"/>
          </a:xfrm>
          <a:prstGeom prst="ellipse">
            <a:avLst/>
          </a:prstGeom>
          <a:noFill/>
          <a:ln w="34925">
            <a:solidFill>
              <a:srgbClr val="EC3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6F35FF-242A-2DEF-8A30-6FBBF13E8572}"/>
              </a:ext>
            </a:extLst>
          </p:cNvPr>
          <p:cNvCxnSpPr>
            <a:cxnSpLocks/>
          </p:cNvCxnSpPr>
          <p:nvPr/>
        </p:nvCxnSpPr>
        <p:spPr>
          <a:xfrm>
            <a:off x="4927600" y="3242733"/>
            <a:ext cx="7704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6DFC24-A40F-1AB4-F961-257B13FFF713}"/>
              </a:ext>
            </a:extLst>
          </p:cNvPr>
          <p:cNvCxnSpPr>
            <a:cxnSpLocks/>
          </p:cNvCxnSpPr>
          <p:nvPr/>
        </p:nvCxnSpPr>
        <p:spPr>
          <a:xfrm>
            <a:off x="6588090" y="2733156"/>
            <a:ext cx="64481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EEAA0F7-19D5-8E9E-44A0-864F40B68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696" y="1264978"/>
            <a:ext cx="1462690" cy="4245521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CAEEF9-C465-F436-4EAB-5FF44DCFF67E}"/>
              </a:ext>
            </a:extLst>
          </p:cNvPr>
          <p:cNvCxnSpPr>
            <a:cxnSpLocks/>
          </p:cNvCxnSpPr>
          <p:nvPr/>
        </p:nvCxnSpPr>
        <p:spPr>
          <a:xfrm>
            <a:off x="9900585" y="2321676"/>
            <a:ext cx="88933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1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CD: Argo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D45C7-1A4A-936E-2B76-E17B51BACD80}"/>
              </a:ext>
            </a:extLst>
          </p:cNvPr>
          <p:cNvGrpSpPr/>
          <p:nvPr/>
        </p:nvGrpSpPr>
        <p:grpSpPr>
          <a:xfrm>
            <a:off x="1057342" y="1264951"/>
            <a:ext cx="2866292" cy="2040955"/>
            <a:chOff x="1057342" y="1264951"/>
            <a:chExt cx="2866292" cy="204095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9F63687-6CBF-0295-BDFA-6A083D524166}"/>
                </a:ext>
              </a:extLst>
            </p:cNvPr>
            <p:cNvSpPr/>
            <p:nvPr/>
          </p:nvSpPr>
          <p:spPr>
            <a:xfrm>
              <a:off x="1057342" y="1264951"/>
              <a:ext cx="2866292" cy="20409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softEdge rad="12700"/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10" descr="CNCF Branding | Argo">
              <a:extLst>
                <a:ext uri="{FF2B5EF4-FFF2-40B4-BE49-F238E27FC236}">
                  <a16:creationId xmlns:a16="http://schemas.microsoft.com/office/drawing/2014/main" id="{BFE35740-5425-6828-287F-50D04B132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842" y="1451658"/>
              <a:ext cx="1228315" cy="179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B060F6-15A0-7CB5-C2E1-19DCB692994B}"/>
              </a:ext>
            </a:extLst>
          </p:cNvPr>
          <p:cNvSpPr txBox="1"/>
          <p:nvPr/>
        </p:nvSpPr>
        <p:spPr>
          <a:xfrm>
            <a:off x="1037493" y="3541848"/>
            <a:ext cx="2866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</a:rPr>
              <a:t>Argo CD</a:t>
            </a:r>
            <a:endParaRPr lang="en-US" altLang="ko-KR" b="1" dirty="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solidFill>
                  <a:srgbClr val="224D60"/>
                </a:solidFill>
              </a:rPr>
              <a:t>쿠버네티스에 최적화 된 </a:t>
            </a:r>
            <a:r>
              <a:rPr lang="en-US" altLang="ko-KR" sz="1400">
                <a:solidFill>
                  <a:srgbClr val="224D60"/>
                </a:solidFill>
              </a:rPr>
              <a:t>Argo CD</a:t>
            </a:r>
            <a:r>
              <a:rPr lang="ko-KR" altLang="en-US" sz="1400">
                <a:solidFill>
                  <a:srgbClr val="224D60"/>
                </a:solidFill>
              </a:rPr>
              <a:t>를 </a:t>
            </a:r>
            <a:r>
              <a:rPr lang="en-US" altLang="ko-KR" sz="1400">
                <a:solidFill>
                  <a:srgbClr val="224D60"/>
                </a:solidFill>
              </a:rPr>
              <a:t>CD</a:t>
            </a:r>
            <a:r>
              <a:rPr lang="ko-KR" altLang="en-US" sz="1400">
                <a:solidFill>
                  <a:srgbClr val="224D60"/>
                </a:solidFill>
              </a:rPr>
              <a:t>도구로 사용</a:t>
            </a: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224D60"/>
                </a:solidFill>
              </a:rPr>
              <a:t>Git</a:t>
            </a:r>
            <a:r>
              <a:rPr lang="ko-KR" altLang="en-US" sz="1400">
                <a:solidFill>
                  <a:srgbClr val="224D60"/>
                </a:solidFill>
              </a:rPr>
              <a:t>에 저장된 매니페스트 파일을 </a:t>
            </a:r>
            <a:r>
              <a:rPr lang="en-US" altLang="ko-KR" sz="1400">
                <a:solidFill>
                  <a:srgbClr val="224D60"/>
                </a:solidFill>
              </a:rPr>
              <a:t>EKS</a:t>
            </a:r>
            <a:r>
              <a:rPr lang="ko-KR" altLang="en-US" sz="1400">
                <a:solidFill>
                  <a:srgbClr val="224D60"/>
                </a:solidFill>
              </a:rPr>
              <a:t> 클러스터 환경에 자동 배포</a:t>
            </a:r>
            <a:endParaRPr lang="en-US" altLang="ko-KR" sz="1400" dirty="0">
              <a:solidFill>
                <a:srgbClr val="224D60"/>
              </a:solidFill>
            </a:endParaRPr>
          </a:p>
          <a:p>
            <a:endParaRPr lang="en-US" altLang="ko-KR" b="1" dirty="0">
              <a:solidFill>
                <a:srgbClr val="224D6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E5E53E-9E5B-AB29-E73E-E6B49E6E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52" y="1264951"/>
            <a:ext cx="7803125" cy="24768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FD5EB8C-1C47-A930-E1D1-F59C97DDB356}"/>
              </a:ext>
            </a:extLst>
          </p:cNvPr>
          <p:cNvSpPr/>
          <p:nvPr/>
        </p:nvSpPr>
        <p:spPr>
          <a:xfrm>
            <a:off x="7482625" y="1738648"/>
            <a:ext cx="618186" cy="2318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F329B47-B1C0-A522-1FC5-8AC761572919}"/>
              </a:ext>
            </a:extLst>
          </p:cNvPr>
          <p:cNvCxnSpPr/>
          <p:nvPr/>
        </p:nvCxnSpPr>
        <p:spPr>
          <a:xfrm flipV="1">
            <a:off x="9813925" y="3117850"/>
            <a:ext cx="280812" cy="1587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071F7D-0446-27B9-0811-3656E703A2AC}"/>
              </a:ext>
            </a:extLst>
          </p:cNvPr>
          <p:cNvCxnSpPr/>
          <p:nvPr/>
        </p:nvCxnSpPr>
        <p:spPr>
          <a:xfrm>
            <a:off x="9817100" y="3299267"/>
            <a:ext cx="277637" cy="12973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A444A5-9062-08EA-D252-C3292E4B09D4}"/>
              </a:ext>
            </a:extLst>
          </p:cNvPr>
          <p:cNvSpPr/>
          <p:nvPr/>
        </p:nvSpPr>
        <p:spPr>
          <a:xfrm>
            <a:off x="8613775" y="3155950"/>
            <a:ext cx="1165225" cy="23177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18E855-322B-C8A2-7FFD-49C8B48764BE}"/>
              </a:ext>
            </a:extLst>
          </p:cNvPr>
          <p:cNvSpPr/>
          <p:nvPr/>
        </p:nvSpPr>
        <p:spPr>
          <a:xfrm>
            <a:off x="10094737" y="3019425"/>
            <a:ext cx="1165225" cy="5224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54E879-B89B-FDF5-AABD-EA2A1A6A7678}"/>
              </a:ext>
            </a:extLst>
          </p:cNvPr>
          <p:cNvSpPr txBox="1"/>
          <p:nvPr/>
        </p:nvSpPr>
        <p:spPr>
          <a:xfrm>
            <a:off x="8436078" y="4294864"/>
            <a:ext cx="946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224D60"/>
                </a:solidFill>
              </a:rPr>
              <a:t>Replicaset</a:t>
            </a:r>
            <a:endParaRPr lang="en-US" altLang="ko-KR" sz="1400" b="1" dirty="0">
              <a:solidFill>
                <a:srgbClr val="224D6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BB48C4-3F74-2358-7767-0AEF954FBDCF}"/>
              </a:ext>
            </a:extLst>
          </p:cNvPr>
          <p:cNvCxnSpPr>
            <a:stCxn id="21" idx="2"/>
          </p:cNvCxnSpPr>
          <p:nvPr/>
        </p:nvCxnSpPr>
        <p:spPr>
          <a:xfrm flipH="1">
            <a:off x="10457504" y="3541844"/>
            <a:ext cx="219846" cy="917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F765296-8B6D-26E3-183C-7B4E8D7E9A50}"/>
              </a:ext>
            </a:extLst>
          </p:cNvPr>
          <p:cNvCxnSpPr/>
          <p:nvPr/>
        </p:nvCxnSpPr>
        <p:spPr>
          <a:xfrm flipH="1">
            <a:off x="8909905" y="3377576"/>
            <a:ext cx="219846" cy="917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C1DB90-DA42-B7A8-AF29-8A5AF6BB0ED6}"/>
              </a:ext>
            </a:extLst>
          </p:cNvPr>
          <p:cNvSpPr txBox="1"/>
          <p:nvPr/>
        </p:nvSpPr>
        <p:spPr>
          <a:xfrm>
            <a:off x="10191638" y="4417974"/>
            <a:ext cx="751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224D60"/>
                </a:solidFill>
              </a:rPr>
              <a:t>Pods</a:t>
            </a:r>
            <a:endParaRPr lang="en-US" altLang="ko-KR" sz="1400" b="1" dirty="0">
              <a:solidFill>
                <a:srgbClr val="224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6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Kustomize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63687-6CBF-0295-BDFA-6A083D524166}"/>
              </a:ext>
            </a:extLst>
          </p:cNvPr>
          <p:cNvSpPr/>
          <p:nvPr/>
        </p:nvSpPr>
        <p:spPr>
          <a:xfrm>
            <a:off x="1057342" y="1264951"/>
            <a:ext cx="2866292" cy="204095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 descr="Kustomize logo thumbnail transparent PNG - StickPNG">
            <a:extLst>
              <a:ext uri="{FF2B5EF4-FFF2-40B4-BE49-F238E27FC236}">
                <a16:creationId xmlns:a16="http://schemas.microsoft.com/office/drawing/2014/main" id="{AB13EDCB-7EFE-A8F3-4998-14CFDECB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67" y="936759"/>
            <a:ext cx="2673842" cy="26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462C75-B077-1D1F-7CBF-2E393FF4B599}"/>
              </a:ext>
            </a:extLst>
          </p:cNvPr>
          <p:cNvSpPr txBox="1"/>
          <p:nvPr/>
        </p:nvSpPr>
        <p:spPr>
          <a:xfrm>
            <a:off x="1037493" y="3541848"/>
            <a:ext cx="2866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</a:rPr>
              <a:t>Kustomize</a:t>
            </a:r>
            <a:endParaRPr lang="en-US" altLang="ko-KR" b="1" dirty="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224D60"/>
                </a:solidFill>
              </a:rPr>
              <a:t>Kusomization </a:t>
            </a:r>
            <a:r>
              <a:rPr lang="ko-KR" altLang="en-US" sz="1400">
                <a:solidFill>
                  <a:srgbClr val="224D60"/>
                </a:solidFill>
              </a:rPr>
              <a:t>파일을 통해 쿠버네티스 오브젝트를 사용자가 원하는 대로 </a:t>
            </a:r>
            <a:r>
              <a:rPr lang="en-US" altLang="ko-KR" sz="1400">
                <a:solidFill>
                  <a:srgbClr val="224D60"/>
                </a:solidFill>
              </a:rPr>
              <a:t>customize </a:t>
            </a:r>
            <a:r>
              <a:rPr lang="ko-KR" altLang="en-US" sz="1400">
                <a:solidFill>
                  <a:srgbClr val="224D60"/>
                </a:solidFill>
              </a:rPr>
              <a:t>해주는 도구</a:t>
            </a: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224D60"/>
                </a:solidFill>
              </a:rPr>
              <a:t>Argo</a:t>
            </a:r>
            <a:r>
              <a:rPr lang="ko-KR" altLang="en-US" sz="1400">
                <a:solidFill>
                  <a:srgbClr val="224D60"/>
                </a:solidFill>
              </a:rPr>
              <a:t> </a:t>
            </a:r>
            <a:r>
              <a:rPr lang="en-US" altLang="ko-KR" sz="1400">
                <a:solidFill>
                  <a:srgbClr val="224D60"/>
                </a:solidFill>
              </a:rPr>
              <a:t>CD</a:t>
            </a:r>
            <a:r>
              <a:rPr lang="ko-KR" altLang="en-US" sz="1400">
                <a:solidFill>
                  <a:srgbClr val="224D60"/>
                </a:solidFill>
              </a:rPr>
              <a:t>가 매니페스트 파일을 </a:t>
            </a:r>
            <a:r>
              <a:rPr lang="en-US" altLang="ko-KR" sz="1400">
                <a:solidFill>
                  <a:srgbClr val="224D60"/>
                </a:solidFill>
              </a:rPr>
              <a:t>EKS </a:t>
            </a:r>
            <a:r>
              <a:rPr lang="ko-KR" altLang="en-US" sz="1400">
                <a:solidFill>
                  <a:srgbClr val="224D60"/>
                </a:solidFill>
              </a:rPr>
              <a:t>클러스터에 자동 배포해주는 트리거 역할</a:t>
            </a: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solidFill>
                <a:srgbClr val="224D6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224D6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B4BA98-E669-1159-9062-F54CC52C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47" y="877646"/>
            <a:ext cx="6173759" cy="480055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28F41DA-F912-DDF8-0A50-18B6AF097C5F}"/>
              </a:ext>
            </a:extLst>
          </p:cNvPr>
          <p:cNvSpPr/>
          <p:nvPr/>
        </p:nvSpPr>
        <p:spPr>
          <a:xfrm>
            <a:off x="6189786" y="4273239"/>
            <a:ext cx="1582614" cy="341824"/>
          </a:xfrm>
          <a:prstGeom prst="ellipse">
            <a:avLst/>
          </a:prstGeom>
          <a:noFill/>
          <a:ln w="34925">
            <a:solidFill>
              <a:srgbClr val="EC3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B49522-AED7-2B16-6812-1919F56A825D}"/>
              </a:ext>
            </a:extLst>
          </p:cNvPr>
          <p:cNvSpPr/>
          <p:nvPr/>
        </p:nvSpPr>
        <p:spPr>
          <a:xfrm>
            <a:off x="9195453" y="923127"/>
            <a:ext cx="1743480" cy="341824"/>
          </a:xfrm>
          <a:prstGeom prst="ellipse">
            <a:avLst/>
          </a:prstGeom>
          <a:noFill/>
          <a:ln w="34925">
            <a:solidFill>
              <a:srgbClr val="EC3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8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AF54424-E722-A58A-FB8E-1C9DC065B30F}"/>
              </a:ext>
            </a:extLst>
          </p:cNvPr>
          <p:cNvSpPr/>
          <p:nvPr/>
        </p:nvSpPr>
        <p:spPr>
          <a:xfrm>
            <a:off x="2031023" y="2357055"/>
            <a:ext cx="8335108" cy="4531529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effectLst>
            <a:softEdge rad="1270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CI/CD architecture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r>
              <a:rPr lang="ko-KR" altLang="en-US" sz="2800" b="1">
                <a:solidFill>
                  <a:srgbClr val="224D60"/>
                </a:solidFill>
              </a:rPr>
              <a:t> </a:t>
            </a: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B9155FAF-9AE1-AE32-0A1C-B3568F1B3681}"/>
              </a:ext>
            </a:extLst>
          </p:cNvPr>
          <p:cNvSpPr/>
          <p:nvPr/>
        </p:nvSpPr>
        <p:spPr>
          <a:xfrm>
            <a:off x="2031023" y="875356"/>
            <a:ext cx="8335108" cy="1426132"/>
          </a:xfrm>
          <a:prstGeom prst="roundRect">
            <a:avLst/>
          </a:prstGeom>
          <a:solidFill>
            <a:schemeClr val="bg2"/>
          </a:solidFill>
          <a:effectLst>
            <a:softEdge rad="1270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7BD379-1C5E-018D-B056-772131C8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 flipH="1">
            <a:off x="2576449" y="1258613"/>
            <a:ext cx="670347" cy="6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74241FD-E392-A1D9-9A4C-3B22D79F530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8815" y="1197400"/>
            <a:ext cx="818872" cy="818872"/>
          </a:xfrm>
          <a:prstGeom prst="rect">
            <a:avLst/>
          </a:prstGeom>
        </p:spPr>
      </p:pic>
      <p:pic>
        <p:nvPicPr>
          <p:cNvPr id="18" name="Graphic 20">
            <a:extLst>
              <a:ext uri="{FF2B5EF4-FFF2-40B4-BE49-F238E27FC236}">
                <a16:creationId xmlns:a16="http://schemas.microsoft.com/office/drawing/2014/main" id="{70874053-8610-33B1-4A6F-E5A6882CB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414" y="1271515"/>
            <a:ext cx="648565" cy="64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3">
            <a:extLst>
              <a:ext uri="{FF2B5EF4-FFF2-40B4-BE49-F238E27FC236}">
                <a16:creationId xmlns:a16="http://schemas.microsoft.com/office/drawing/2014/main" id="{58E86795-34DB-770C-5944-820E0F62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88" y="5909444"/>
            <a:ext cx="325483" cy="32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Kubernetes (@kubernetesio) / Twitter">
            <a:extLst>
              <a:ext uri="{FF2B5EF4-FFF2-40B4-BE49-F238E27FC236}">
                <a16:creationId xmlns:a16="http://schemas.microsoft.com/office/drawing/2014/main" id="{3D900866-6F28-5C63-8632-3CD2BD131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65" y="5891746"/>
            <a:ext cx="381270" cy="3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NCF Branding | Argo">
            <a:extLst>
              <a:ext uri="{FF2B5EF4-FFF2-40B4-BE49-F238E27FC236}">
                <a16:creationId xmlns:a16="http://schemas.microsoft.com/office/drawing/2014/main" id="{DBBC6BC8-8FE5-F287-872C-F4199623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16" y="5683928"/>
            <a:ext cx="689347" cy="100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3C8A7C1-D524-E50F-794F-C089DF8ED83D}"/>
              </a:ext>
            </a:extLst>
          </p:cNvPr>
          <p:cNvSpPr/>
          <p:nvPr/>
        </p:nvSpPr>
        <p:spPr>
          <a:xfrm>
            <a:off x="6873677" y="5630298"/>
            <a:ext cx="1723292" cy="83335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0" descr="Kustomize logo thumbnail transparent PNG - StickPNG">
            <a:extLst>
              <a:ext uri="{FF2B5EF4-FFF2-40B4-BE49-F238E27FC236}">
                <a16:creationId xmlns:a16="http://schemas.microsoft.com/office/drawing/2014/main" id="{84290562-5C4A-90D5-FE55-568EC8C8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91" y="2380226"/>
            <a:ext cx="1540119" cy="154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BE51681-9C53-34D8-BECA-A5EF655C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98" y="1269503"/>
            <a:ext cx="648565" cy="6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DC13B80-1926-09FB-21E9-C0755030CD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4554" y="4236239"/>
            <a:ext cx="818872" cy="81887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63B57F-C406-8DBB-1CBC-AC145974E576}"/>
              </a:ext>
            </a:extLst>
          </p:cNvPr>
          <p:cNvCxnSpPr>
            <a:cxnSpLocks/>
          </p:cNvCxnSpPr>
          <p:nvPr/>
        </p:nvCxnSpPr>
        <p:spPr>
          <a:xfrm flipH="1">
            <a:off x="5756410" y="3150285"/>
            <a:ext cx="7495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107052-2F7F-316A-54F2-D7732D43D2ED}"/>
              </a:ext>
            </a:extLst>
          </p:cNvPr>
          <p:cNvCxnSpPr>
            <a:cxnSpLocks/>
          </p:cNvCxnSpPr>
          <p:nvPr/>
        </p:nvCxnSpPr>
        <p:spPr>
          <a:xfrm>
            <a:off x="3613637" y="1593785"/>
            <a:ext cx="791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FF9846-B49F-8180-2900-B88E7FD3E6DE}"/>
              </a:ext>
            </a:extLst>
          </p:cNvPr>
          <p:cNvCxnSpPr>
            <a:cxnSpLocks/>
          </p:cNvCxnSpPr>
          <p:nvPr/>
        </p:nvCxnSpPr>
        <p:spPr>
          <a:xfrm>
            <a:off x="5735515" y="1606836"/>
            <a:ext cx="791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6EE28CF-C38F-E513-D669-81A7E038482C}"/>
              </a:ext>
            </a:extLst>
          </p:cNvPr>
          <p:cNvCxnSpPr>
            <a:cxnSpLocks/>
          </p:cNvCxnSpPr>
          <p:nvPr/>
        </p:nvCxnSpPr>
        <p:spPr>
          <a:xfrm>
            <a:off x="7938310" y="1606836"/>
            <a:ext cx="791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D85526A-9940-0CE8-974A-6B2F2DE0B74E}"/>
              </a:ext>
            </a:extLst>
          </p:cNvPr>
          <p:cNvCxnSpPr>
            <a:cxnSpLocks/>
          </p:cNvCxnSpPr>
          <p:nvPr/>
        </p:nvCxnSpPr>
        <p:spPr>
          <a:xfrm>
            <a:off x="3613637" y="3132026"/>
            <a:ext cx="791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E7F5108-8581-0B6A-798B-80B90083EE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6410" y="2242347"/>
            <a:ext cx="3601873" cy="2416763"/>
          </a:xfrm>
          <a:prstGeom prst="bentConnector3">
            <a:avLst>
              <a:gd name="adj1" fmla="val -28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2" name="직선 화살표 연결선 1031">
            <a:extLst>
              <a:ext uri="{FF2B5EF4-FFF2-40B4-BE49-F238E27FC236}">
                <a16:creationId xmlns:a16="http://schemas.microsoft.com/office/drawing/2014/main" id="{08EEFC64-74E9-9392-D106-079474DEA44A}"/>
              </a:ext>
            </a:extLst>
          </p:cNvPr>
          <p:cNvCxnSpPr>
            <a:cxnSpLocks/>
          </p:cNvCxnSpPr>
          <p:nvPr/>
        </p:nvCxnSpPr>
        <p:spPr>
          <a:xfrm flipH="1">
            <a:off x="5043989" y="5223866"/>
            <a:ext cx="4913" cy="387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CCB0D835-4B0C-B3C2-6FA8-1405A062B4EF}"/>
              </a:ext>
            </a:extLst>
          </p:cNvPr>
          <p:cNvCxnSpPr>
            <a:cxnSpLocks/>
          </p:cNvCxnSpPr>
          <p:nvPr/>
        </p:nvCxnSpPr>
        <p:spPr>
          <a:xfrm>
            <a:off x="5064380" y="3690314"/>
            <a:ext cx="0" cy="460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D4EEA268-B29F-E1E7-FDE5-028A32E95D04}"/>
              </a:ext>
            </a:extLst>
          </p:cNvPr>
          <p:cNvCxnSpPr>
            <a:cxnSpLocks/>
          </p:cNvCxnSpPr>
          <p:nvPr/>
        </p:nvCxnSpPr>
        <p:spPr>
          <a:xfrm>
            <a:off x="7152130" y="2150195"/>
            <a:ext cx="0" cy="460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8" name="TextBox 39">
            <a:extLst>
              <a:ext uri="{FF2B5EF4-FFF2-40B4-BE49-F238E27FC236}">
                <a16:creationId xmlns:a16="http://schemas.microsoft.com/office/drawing/2014/main" id="{5AF88972-8188-29B9-7624-361A63C92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6084" y="130942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</a:p>
        </p:txBody>
      </p:sp>
      <p:sp>
        <p:nvSpPr>
          <p:cNvPr id="1039" name="TextBox 39">
            <a:extLst>
              <a:ext uri="{FF2B5EF4-FFF2-40B4-BE49-F238E27FC236}">
                <a16:creationId xmlns:a16="http://schemas.microsoft.com/office/drawing/2014/main" id="{43D635DB-D6DC-586F-EB6A-C75CC33EB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988" y="128965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</a:p>
        </p:txBody>
      </p:sp>
      <p:sp>
        <p:nvSpPr>
          <p:cNvPr id="1041" name="TextBox 39">
            <a:extLst>
              <a:ext uri="{FF2B5EF4-FFF2-40B4-BE49-F238E27FC236}">
                <a16:creationId xmlns:a16="http://schemas.microsoft.com/office/drawing/2014/main" id="{9E61816E-27F7-8AAB-0402-C414A20FD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366" y="1197400"/>
            <a:ext cx="10731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</p:txBody>
      </p:sp>
      <p:sp>
        <p:nvSpPr>
          <p:cNvPr id="1042" name="TextBox 39">
            <a:extLst>
              <a:ext uri="{FF2B5EF4-FFF2-40B4-BE49-F238E27FC236}">
                <a16:creationId xmlns:a16="http://schemas.microsoft.com/office/drawing/2014/main" id="{FDB11D03-01EF-4B6B-EC73-E1EE12194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4135" y="4127216"/>
            <a:ext cx="10731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044" name="TextBox 39">
            <a:extLst>
              <a:ext uri="{FF2B5EF4-FFF2-40B4-BE49-F238E27FC236}">
                <a16:creationId xmlns:a16="http://schemas.microsoft.com/office/drawing/2014/main" id="{13E1E99B-3EBB-7E28-F06B-486FE858D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6084" y="288867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</a:p>
        </p:txBody>
      </p:sp>
      <p:sp>
        <p:nvSpPr>
          <p:cNvPr id="1045" name="TextBox 39">
            <a:extLst>
              <a:ext uri="{FF2B5EF4-FFF2-40B4-BE49-F238E27FC236}">
                <a16:creationId xmlns:a16="http://schemas.microsoft.com/office/drawing/2014/main" id="{FD9BF496-79E0-58CE-41C5-25C35073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836" y="2490527"/>
            <a:ext cx="10731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</a:p>
        </p:txBody>
      </p:sp>
      <p:sp>
        <p:nvSpPr>
          <p:cNvPr id="1046" name="TextBox 39">
            <a:extLst>
              <a:ext uri="{FF2B5EF4-FFF2-40B4-BE49-F238E27FC236}">
                <a16:creationId xmlns:a16="http://schemas.microsoft.com/office/drawing/2014/main" id="{4FE081A9-4405-7F1A-23DF-ED9F343A0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480" y="3714041"/>
            <a:ext cx="9497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 err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kustomize</a:t>
            </a:r>
            <a:endParaRPr lang="en-US" altLang="en-US" sz="1100" b="1">
              <a:solidFill>
                <a:srgbClr val="224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</a:p>
        </p:txBody>
      </p:sp>
      <p:sp>
        <p:nvSpPr>
          <p:cNvPr id="1047" name="TextBox 39">
            <a:extLst>
              <a:ext uri="{FF2B5EF4-FFF2-40B4-BE49-F238E27FC236}">
                <a16:creationId xmlns:a16="http://schemas.microsoft.com/office/drawing/2014/main" id="{6EA85E21-03BE-A017-4EC4-F9B16A33E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8257" y="5173620"/>
            <a:ext cx="8821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 err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excute</a:t>
            </a:r>
            <a:endParaRPr lang="en-US" altLang="en-US" sz="1100" b="1">
              <a:solidFill>
                <a:srgbClr val="224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100" b="1" err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argo</a:t>
            </a:r>
            <a:endParaRPr lang="en-US" altLang="en-US" sz="1100" b="1">
              <a:solidFill>
                <a:srgbClr val="224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3BA4208B-87D8-68E3-F11A-6B0626843C79}"/>
              </a:ext>
            </a:extLst>
          </p:cNvPr>
          <p:cNvCxnSpPr>
            <a:cxnSpLocks/>
          </p:cNvCxnSpPr>
          <p:nvPr/>
        </p:nvCxnSpPr>
        <p:spPr>
          <a:xfrm>
            <a:off x="5756410" y="6051404"/>
            <a:ext cx="791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9" name="TextBox 39">
            <a:extLst>
              <a:ext uri="{FF2B5EF4-FFF2-40B4-BE49-F238E27FC236}">
                <a16:creationId xmlns:a16="http://schemas.microsoft.com/office/drawing/2014/main" id="{1B9359F0-916B-392B-0751-63B18038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988" y="5785363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</a:p>
        </p:txBody>
      </p:sp>
      <p:sp>
        <p:nvSpPr>
          <p:cNvPr id="1050" name="TextBox 39">
            <a:extLst>
              <a:ext uri="{FF2B5EF4-FFF2-40B4-BE49-F238E27FC236}">
                <a16:creationId xmlns:a16="http://schemas.microsoft.com/office/drawing/2014/main" id="{7C9BDE8E-9F01-DB08-9238-0A21CDC39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748" y="597249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1051" name="TextBox 39">
            <a:extLst>
              <a:ext uri="{FF2B5EF4-FFF2-40B4-BE49-F238E27FC236}">
                <a16:creationId xmlns:a16="http://schemas.microsoft.com/office/drawing/2014/main" id="{DF8A4877-D62A-64A6-59D0-D7986625B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722" y="98117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  <a:endParaRPr lang="en-US" altLang="en-US" sz="1100" b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2" name="TextBox 39">
            <a:extLst>
              <a:ext uri="{FF2B5EF4-FFF2-40B4-BE49-F238E27FC236}">
                <a16:creationId xmlns:a16="http://schemas.microsoft.com/office/drawing/2014/main" id="{8E22B4BA-7399-AB7D-736D-EEF326B5B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047" y="259241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Ops</a:t>
            </a:r>
          </a:p>
        </p:txBody>
      </p:sp>
      <p:sp>
        <p:nvSpPr>
          <p:cNvPr id="1053" name="TextBox 39">
            <a:extLst>
              <a:ext uri="{FF2B5EF4-FFF2-40B4-BE49-F238E27FC236}">
                <a16:creationId xmlns:a16="http://schemas.microsoft.com/office/drawing/2014/main" id="{7B3B5659-448C-763A-8B9A-928C6F108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541" y="981174"/>
            <a:ext cx="1225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Web-repo</a:t>
            </a:r>
          </a:p>
        </p:txBody>
      </p:sp>
      <p:sp>
        <p:nvSpPr>
          <p:cNvPr id="1054" name="TextBox 39">
            <a:extLst>
              <a:ext uri="{FF2B5EF4-FFF2-40B4-BE49-F238E27FC236}">
                <a16:creationId xmlns:a16="http://schemas.microsoft.com/office/drawing/2014/main" id="{654AA7D1-575D-5AFE-1F64-62483A0BB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884" y="981174"/>
            <a:ext cx="12683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Actions</a:t>
            </a:r>
          </a:p>
        </p:txBody>
      </p:sp>
      <p:sp>
        <p:nvSpPr>
          <p:cNvPr id="1055" name="TextBox 39">
            <a:extLst>
              <a:ext uri="{FF2B5EF4-FFF2-40B4-BE49-F238E27FC236}">
                <a16:creationId xmlns:a16="http://schemas.microsoft.com/office/drawing/2014/main" id="{B10D7AFF-0DE2-4F63-FAFD-0C4FE71D4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121" y="99038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ECR</a:t>
            </a:r>
          </a:p>
        </p:txBody>
      </p:sp>
      <p:sp>
        <p:nvSpPr>
          <p:cNvPr id="1056" name="TextBox 39">
            <a:extLst>
              <a:ext uri="{FF2B5EF4-FFF2-40B4-BE49-F238E27FC236}">
                <a16:creationId xmlns:a16="http://schemas.microsoft.com/office/drawing/2014/main" id="{1913B362-9C21-A695-3473-906FCDB26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4945" y="2566800"/>
            <a:ext cx="137297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EKS-repo</a:t>
            </a:r>
          </a:p>
        </p:txBody>
      </p:sp>
      <p:sp>
        <p:nvSpPr>
          <p:cNvPr id="1057" name="TextBox 39">
            <a:extLst>
              <a:ext uri="{FF2B5EF4-FFF2-40B4-BE49-F238E27FC236}">
                <a16:creationId xmlns:a16="http://schemas.microsoft.com/office/drawing/2014/main" id="{758CD25F-49D9-D419-29A1-4FDF45F43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543" y="3501504"/>
            <a:ext cx="137297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Kustomize</a:t>
            </a:r>
          </a:p>
        </p:txBody>
      </p:sp>
      <p:sp>
        <p:nvSpPr>
          <p:cNvPr id="1058" name="TextBox 39">
            <a:extLst>
              <a:ext uri="{FF2B5EF4-FFF2-40B4-BE49-F238E27FC236}">
                <a16:creationId xmlns:a16="http://schemas.microsoft.com/office/drawing/2014/main" id="{3EDE44AE-12B6-DDAE-C794-1EB946D5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0909" y="4943228"/>
            <a:ext cx="128630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Actions</a:t>
            </a:r>
          </a:p>
        </p:txBody>
      </p:sp>
      <p:sp>
        <p:nvSpPr>
          <p:cNvPr id="1059" name="TextBox 39">
            <a:extLst>
              <a:ext uri="{FF2B5EF4-FFF2-40B4-BE49-F238E27FC236}">
                <a16:creationId xmlns:a16="http://schemas.microsoft.com/office/drawing/2014/main" id="{DFE75DE7-43B5-3532-0D99-A27560382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032" y="5349562"/>
            <a:ext cx="11176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</a:t>
            </a:r>
          </a:p>
        </p:txBody>
      </p:sp>
      <p:cxnSp>
        <p:nvCxnSpPr>
          <p:cNvPr id="1064" name="연결선: 구부러짐 1063">
            <a:extLst>
              <a:ext uri="{FF2B5EF4-FFF2-40B4-BE49-F238E27FC236}">
                <a16:creationId xmlns:a16="http://schemas.microsoft.com/office/drawing/2014/main" id="{C5AD630F-51C9-A30E-BCEC-8DBB155F7114}"/>
              </a:ext>
            </a:extLst>
          </p:cNvPr>
          <p:cNvCxnSpPr/>
          <p:nvPr/>
        </p:nvCxnSpPr>
        <p:spPr>
          <a:xfrm flipV="1">
            <a:off x="10255448" y="920382"/>
            <a:ext cx="501162" cy="36927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39">
            <a:extLst>
              <a:ext uri="{FF2B5EF4-FFF2-40B4-BE49-F238E27FC236}">
                <a16:creationId xmlns:a16="http://schemas.microsoft.com/office/drawing/2014/main" id="{B21DF3DA-5E25-67E4-5DC9-B62BCBB5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4418" y="626480"/>
            <a:ext cx="13891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endParaRPr lang="en-US" altLang="en-US" sz="1100" b="1">
              <a:solidFill>
                <a:srgbClr val="224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</a:p>
        </p:txBody>
      </p:sp>
      <p:pic>
        <p:nvPicPr>
          <p:cNvPr id="1068" name="Picture 4" descr="Git - Logo Downloads">
            <a:extLst>
              <a:ext uri="{FF2B5EF4-FFF2-40B4-BE49-F238E27FC236}">
                <a16:creationId xmlns:a16="http://schemas.microsoft.com/office/drawing/2014/main" id="{67166D79-7E72-8CEA-AAB5-FDACF130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81" y="2811052"/>
            <a:ext cx="686960" cy="6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62D13321-140F-44FE-867A-5F5FB0651C58}"/>
              </a:ext>
            </a:extLst>
          </p:cNvPr>
          <p:cNvCxnSpPr/>
          <p:nvPr/>
        </p:nvCxnSpPr>
        <p:spPr>
          <a:xfrm flipV="1">
            <a:off x="10131669" y="2691425"/>
            <a:ext cx="501162" cy="36927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9">
            <a:extLst>
              <a:ext uri="{FF2B5EF4-FFF2-40B4-BE49-F238E27FC236}">
                <a16:creationId xmlns:a16="http://schemas.microsoft.com/office/drawing/2014/main" id="{F05AB9D5-BCA0-40FC-A7E2-694C68F47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1669" y="2397523"/>
            <a:ext cx="13891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endParaRPr lang="en-US" altLang="en-US" sz="1100" b="1">
              <a:solidFill>
                <a:srgbClr val="224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100" b="1">
                <a:solidFill>
                  <a:srgbClr val="224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A32E3D70-E456-5B61-AA2E-998D6E23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 flipH="1">
            <a:off x="2566329" y="2827665"/>
            <a:ext cx="670347" cy="6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6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/>
      <p:bldP spid="1042" grpId="1"/>
      <p:bldP spid="1045" grpId="0"/>
      <p:bldP spid="1045" grpId="1"/>
      <p:bldP spid="1046" grpId="0"/>
      <p:bldP spid="1046" grpId="1"/>
      <p:bldP spid="1057" grpId="0"/>
      <p:bldP spid="1057" grpId="1"/>
      <p:bldP spid="1058" grpId="0"/>
      <p:bldP spid="105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EKS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Graphic 23">
            <a:extLst>
              <a:ext uri="{FF2B5EF4-FFF2-40B4-BE49-F238E27FC236}">
                <a16:creationId xmlns:a16="http://schemas.microsoft.com/office/drawing/2014/main" id="{7BAA889A-38E6-46B1-6DAD-A2DC4D44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0" y="963137"/>
            <a:ext cx="702000" cy="7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1EA0A4F-3C6C-8A7E-5BBF-64A38C4879BF}"/>
              </a:ext>
            </a:extLst>
          </p:cNvPr>
          <p:cNvSpPr txBox="1"/>
          <p:nvPr/>
        </p:nvSpPr>
        <p:spPr>
          <a:xfrm>
            <a:off x="910820" y="870145"/>
            <a:ext cx="58501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 i="0">
                <a:solidFill>
                  <a:srgbClr val="224D60"/>
                </a:solidFill>
                <a:effectLst/>
                <a:latin typeface="Amazon Ember" panose="020B0603020204020204"/>
              </a:rPr>
              <a:t>Amazon Elastic Kubernetes Service(Amazon EKS)</a:t>
            </a:r>
            <a:endParaRPr lang="en-US" altLang="ko-KR" b="1">
              <a:solidFill>
                <a:srgbClr val="224D60"/>
              </a:solidFill>
            </a:endParaRPr>
          </a:p>
          <a:p>
            <a:endParaRPr lang="en-US" altLang="ko-KR" b="1">
              <a:solidFill>
                <a:srgbClr val="224D60"/>
              </a:solidFill>
            </a:endParaRPr>
          </a:p>
          <a:p>
            <a:r>
              <a:rPr lang="en-US" altLang="ko-KR" sz="1600" i="0">
                <a:solidFill>
                  <a:srgbClr val="224D60"/>
                </a:solidFill>
                <a:effectLst/>
                <a:latin typeface="Amazon Ember" panose="020B0603020204020204"/>
              </a:rPr>
              <a:t>AWS</a:t>
            </a:r>
            <a:r>
              <a:rPr lang="ko-KR" altLang="en-US" sz="1600" i="0">
                <a:solidFill>
                  <a:srgbClr val="224D60"/>
                </a:solidFill>
                <a:effectLst/>
                <a:latin typeface="Amazon Ember" panose="020B0603020204020204"/>
              </a:rPr>
              <a:t>의 </a:t>
            </a:r>
            <a:r>
              <a:rPr lang="en-US" altLang="ko-KR" sz="1600" i="0">
                <a:solidFill>
                  <a:srgbClr val="224D60"/>
                </a:solidFill>
                <a:effectLst/>
                <a:latin typeface="Amazon Ember" panose="020B0603020204020204"/>
              </a:rPr>
              <a:t>Kubernetes </a:t>
            </a:r>
            <a:r>
              <a:rPr lang="ko-KR" altLang="en-US" sz="1600" i="0">
                <a:solidFill>
                  <a:srgbClr val="224D60"/>
                </a:solidFill>
                <a:effectLst/>
                <a:latin typeface="Amazon Ember" panose="020B0603020204020204"/>
              </a:rPr>
              <a:t>실행에 사용할 수 있는 관리형 서비스인 </a:t>
            </a:r>
            <a:r>
              <a:rPr lang="en-US" altLang="ko-KR" sz="1600">
                <a:solidFill>
                  <a:srgbClr val="224D60"/>
                </a:solidFill>
                <a:latin typeface="Amazon Ember" panose="020B0603020204020204"/>
              </a:rPr>
              <a:t>EKS</a:t>
            </a:r>
            <a:r>
              <a:rPr lang="ko-KR" altLang="en-US" sz="1600">
                <a:solidFill>
                  <a:srgbClr val="224D60"/>
                </a:solidFill>
                <a:latin typeface="Amazon Ember" panose="020B0603020204020204"/>
              </a:rPr>
              <a:t>를 이용하여 웹서버를 구성</a:t>
            </a:r>
            <a:endParaRPr lang="en-US" altLang="ko-KR" sz="1600" dirty="0">
              <a:solidFill>
                <a:srgbClr val="224D60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64AE442-6F46-6F9F-99F2-F8F5FAAD3994}"/>
              </a:ext>
            </a:extLst>
          </p:cNvPr>
          <p:cNvCxnSpPr>
            <a:cxnSpLocks/>
          </p:cNvCxnSpPr>
          <p:nvPr/>
        </p:nvCxnSpPr>
        <p:spPr>
          <a:xfrm>
            <a:off x="1023909" y="1297042"/>
            <a:ext cx="431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2D2DDAD8-7226-AEDC-818F-BCAEEBC2F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2087335"/>
            <a:ext cx="2916491" cy="377781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2580637-D0B3-A8C4-27D0-2C0215C6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139" y="2607025"/>
            <a:ext cx="8515266" cy="2942024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6EC015D-71ED-A773-C9EA-E98C1161342E}"/>
              </a:ext>
            </a:extLst>
          </p:cNvPr>
          <p:cNvSpPr/>
          <p:nvPr/>
        </p:nvSpPr>
        <p:spPr>
          <a:xfrm>
            <a:off x="867667" y="3789145"/>
            <a:ext cx="933637" cy="151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5C03CFF-7D44-1659-5F41-1B5F2341D609}"/>
              </a:ext>
            </a:extLst>
          </p:cNvPr>
          <p:cNvSpPr/>
          <p:nvPr/>
        </p:nvSpPr>
        <p:spPr>
          <a:xfrm>
            <a:off x="3529139" y="3789145"/>
            <a:ext cx="1341312" cy="1131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C916EBF5-E6E7-107F-48CC-2F476B3B596A}"/>
              </a:ext>
            </a:extLst>
          </p:cNvPr>
          <p:cNvCxnSpPr>
            <a:cxnSpLocks/>
            <a:stCxn id="187" idx="3"/>
            <a:endCxn id="203" idx="2"/>
          </p:cNvCxnSpPr>
          <p:nvPr/>
        </p:nvCxnSpPr>
        <p:spPr>
          <a:xfrm flipV="1">
            <a:off x="4870451" y="1289542"/>
            <a:ext cx="4401051" cy="3065471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연결선: 구부러짐 197">
            <a:extLst>
              <a:ext uri="{FF2B5EF4-FFF2-40B4-BE49-F238E27FC236}">
                <a16:creationId xmlns:a16="http://schemas.microsoft.com/office/drawing/2014/main" id="{70F7E5F9-D7B5-5BCE-A2BF-3A1E5E4CD72C}"/>
              </a:ext>
            </a:extLst>
          </p:cNvPr>
          <p:cNvCxnSpPr>
            <a:cxnSpLocks/>
            <a:stCxn id="187" idx="3"/>
            <a:endCxn id="52" idx="4"/>
          </p:cNvCxnSpPr>
          <p:nvPr/>
        </p:nvCxnSpPr>
        <p:spPr>
          <a:xfrm flipV="1">
            <a:off x="4870451" y="1755459"/>
            <a:ext cx="6421995" cy="259955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타원 202">
            <a:extLst>
              <a:ext uri="{FF2B5EF4-FFF2-40B4-BE49-F238E27FC236}">
                <a16:creationId xmlns:a16="http://schemas.microsoft.com/office/drawing/2014/main" id="{0E78A218-2074-166B-1E95-D1454CFDC4F4}"/>
              </a:ext>
            </a:extLst>
          </p:cNvPr>
          <p:cNvSpPr/>
          <p:nvPr/>
        </p:nvSpPr>
        <p:spPr>
          <a:xfrm>
            <a:off x="9271502" y="823376"/>
            <a:ext cx="1009660" cy="932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173BB398-9E66-7914-12FC-B639AF6430D6}"/>
              </a:ext>
            </a:extLst>
          </p:cNvPr>
          <p:cNvCxnSpPr>
            <a:stCxn id="180" idx="3"/>
            <a:endCxn id="187" idx="1"/>
          </p:cNvCxnSpPr>
          <p:nvPr/>
        </p:nvCxnSpPr>
        <p:spPr>
          <a:xfrm>
            <a:off x="1801304" y="3864718"/>
            <a:ext cx="1727835" cy="490295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7964312-D78D-757D-EFF0-F76D231A3788}"/>
              </a:ext>
            </a:extLst>
          </p:cNvPr>
          <p:cNvSpPr/>
          <p:nvPr/>
        </p:nvSpPr>
        <p:spPr>
          <a:xfrm>
            <a:off x="10787616" y="823127"/>
            <a:ext cx="1009660" cy="932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F0EEC74-4866-FFC9-30AF-72BC79AD2273}"/>
              </a:ext>
            </a:extLst>
          </p:cNvPr>
          <p:cNvGrpSpPr/>
          <p:nvPr/>
        </p:nvGrpSpPr>
        <p:grpSpPr>
          <a:xfrm>
            <a:off x="8229600" y="272715"/>
            <a:ext cx="3785885" cy="2090623"/>
            <a:chOff x="215352" y="4622104"/>
            <a:chExt cx="3676736" cy="203035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C3343D7-1211-1202-83BC-782C7748AF36}"/>
                </a:ext>
              </a:extLst>
            </p:cNvPr>
            <p:cNvGrpSpPr/>
            <p:nvPr/>
          </p:nvGrpSpPr>
          <p:grpSpPr>
            <a:xfrm>
              <a:off x="215352" y="4622796"/>
              <a:ext cx="3676736" cy="2029659"/>
              <a:chOff x="1858879" y="2659055"/>
              <a:chExt cx="3633205" cy="2005629"/>
            </a:xfrm>
          </p:grpSpPr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BFD0C4CC-8A35-7C70-F865-680CBBAC237B}"/>
                  </a:ext>
                </a:extLst>
              </p:cNvPr>
              <p:cNvSpPr/>
              <p:nvPr/>
            </p:nvSpPr>
            <p:spPr>
              <a:xfrm>
                <a:off x="2536711" y="2889260"/>
                <a:ext cx="2955373" cy="1775424"/>
              </a:xfrm>
              <a:prstGeom prst="rect">
                <a:avLst/>
              </a:prstGeom>
              <a:noFill/>
              <a:ln w="12700" cmpd="sng">
                <a:solidFill>
                  <a:srgbClr val="D86613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46521"/>
                          <a:gd name="connsiteY0" fmla="*/ 0 h 1969919"/>
                          <a:gd name="connsiteX1" fmla="*/ 508622 w 3246521"/>
                          <a:gd name="connsiteY1" fmla="*/ 0 h 1969919"/>
                          <a:gd name="connsiteX2" fmla="*/ 952313 w 3246521"/>
                          <a:gd name="connsiteY2" fmla="*/ 0 h 1969919"/>
                          <a:gd name="connsiteX3" fmla="*/ 1558330 w 3246521"/>
                          <a:gd name="connsiteY3" fmla="*/ 0 h 1969919"/>
                          <a:gd name="connsiteX4" fmla="*/ 2066952 w 3246521"/>
                          <a:gd name="connsiteY4" fmla="*/ 0 h 1969919"/>
                          <a:gd name="connsiteX5" fmla="*/ 2575573 w 3246521"/>
                          <a:gd name="connsiteY5" fmla="*/ 0 h 1969919"/>
                          <a:gd name="connsiteX6" fmla="*/ 3246521 w 3246521"/>
                          <a:gd name="connsiteY6" fmla="*/ 0 h 1969919"/>
                          <a:gd name="connsiteX7" fmla="*/ 3246521 w 3246521"/>
                          <a:gd name="connsiteY7" fmla="*/ 453081 h 1969919"/>
                          <a:gd name="connsiteX8" fmla="*/ 3246521 w 3246521"/>
                          <a:gd name="connsiteY8" fmla="*/ 945561 h 1969919"/>
                          <a:gd name="connsiteX9" fmla="*/ 3246521 w 3246521"/>
                          <a:gd name="connsiteY9" fmla="*/ 1398642 h 1969919"/>
                          <a:gd name="connsiteX10" fmla="*/ 3246521 w 3246521"/>
                          <a:gd name="connsiteY10" fmla="*/ 1969919 h 1969919"/>
                          <a:gd name="connsiteX11" fmla="*/ 2705434 w 3246521"/>
                          <a:gd name="connsiteY11" fmla="*/ 1969919 h 1969919"/>
                          <a:gd name="connsiteX12" fmla="*/ 2196813 w 3246521"/>
                          <a:gd name="connsiteY12" fmla="*/ 1969919 h 1969919"/>
                          <a:gd name="connsiteX13" fmla="*/ 1590795 w 3246521"/>
                          <a:gd name="connsiteY13" fmla="*/ 1969919 h 1969919"/>
                          <a:gd name="connsiteX14" fmla="*/ 984778 w 3246521"/>
                          <a:gd name="connsiteY14" fmla="*/ 1969919 h 1969919"/>
                          <a:gd name="connsiteX15" fmla="*/ 508622 w 3246521"/>
                          <a:gd name="connsiteY15" fmla="*/ 1969919 h 1969919"/>
                          <a:gd name="connsiteX16" fmla="*/ 0 w 3246521"/>
                          <a:gd name="connsiteY16" fmla="*/ 1969919 h 1969919"/>
                          <a:gd name="connsiteX17" fmla="*/ 0 w 3246521"/>
                          <a:gd name="connsiteY17" fmla="*/ 1438041 h 1969919"/>
                          <a:gd name="connsiteX18" fmla="*/ 0 w 3246521"/>
                          <a:gd name="connsiteY18" fmla="*/ 1004659 h 1969919"/>
                          <a:gd name="connsiteX19" fmla="*/ 0 w 3246521"/>
                          <a:gd name="connsiteY19" fmla="*/ 551577 h 1969919"/>
                          <a:gd name="connsiteX20" fmla="*/ 0 w 3246521"/>
                          <a:gd name="connsiteY20" fmla="*/ 0 h 1969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46521" h="1969919" extrusionOk="0">
                            <a:moveTo>
                              <a:pt x="0" y="0"/>
                            </a:moveTo>
                            <a:cubicBezTo>
                              <a:pt x="141564" y="-140"/>
                              <a:pt x="256237" y="25947"/>
                              <a:pt x="508622" y="0"/>
                            </a:cubicBezTo>
                            <a:cubicBezTo>
                              <a:pt x="761007" y="-25947"/>
                              <a:pt x="738720" y="13232"/>
                              <a:pt x="952313" y="0"/>
                            </a:cubicBezTo>
                            <a:cubicBezTo>
                              <a:pt x="1165906" y="-13232"/>
                              <a:pt x="1345166" y="4706"/>
                              <a:pt x="1558330" y="0"/>
                            </a:cubicBezTo>
                            <a:cubicBezTo>
                              <a:pt x="1771494" y="-4706"/>
                              <a:pt x="1951501" y="8751"/>
                              <a:pt x="2066952" y="0"/>
                            </a:cubicBezTo>
                            <a:cubicBezTo>
                              <a:pt x="2182403" y="-8751"/>
                              <a:pt x="2431984" y="37100"/>
                              <a:pt x="2575573" y="0"/>
                            </a:cubicBezTo>
                            <a:cubicBezTo>
                              <a:pt x="2719162" y="-37100"/>
                              <a:pt x="3008876" y="74877"/>
                              <a:pt x="3246521" y="0"/>
                            </a:cubicBezTo>
                            <a:cubicBezTo>
                              <a:pt x="3278798" y="94370"/>
                              <a:pt x="3218825" y="256525"/>
                              <a:pt x="3246521" y="453081"/>
                            </a:cubicBezTo>
                            <a:cubicBezTo>
                              <a:pt x="3274217" y="649637"/>
                              <a:pt x="3213552" y="816291"/>
                              <a:pt x="3246521" y="945561"/>
                            </a:cubicBezTo>
                            <a:cubicBezTo>
                              <a:pt x="3279490" y="1074831"/>
                              <a:pt x="3239792" y="1248386"/>
                              <a:pt x="3246521" y="1398642"/>
                            </a:cubicBezTo>
                            <a:cubicBezTo>
                              <a:pt x="3253250" y="1548898"/>
                              <a:pt x="3225855" y="1761863"/>
                              <a:pt x="3246521" y="1969919"/>
                            </a:cubicBezTo>
                            <a:cubicBezTo>
                              <a:pt x="3081171" y="1981988"/>
                              <a:pt x="2894715" y="1952476"/>
                              <a:pt x="2705434" y="1969919"/>
                            </a:cubicBezTo>
                            <a:cubicBezTo>
                              <a:pt x="2516153" y="1987362"/>
                              <a:pt x="2421759" y="1946358"/>
                              <a:pt x="2196813" y="1969919"/>
                            </a:cubicBezTo>
                            <a:cubicBezTo>
                              <a:pt x="1971867" y="1993480"/>
                              <a:pt x="1888385" y="1909224"/>
                              <a:pt x="1590795" y="1969919"/>
                            </a:cubicBezTo>
                            <a:cubicBezTo>
                              <a:pt x="1293205" y="2030614"/>
                              <a:pt x="1133413" y="1925901"/>
                              <a:pt x="984778" y="1969919"/>
                            </a:cubicBezTo>
                            <a:cubicBezTo>
                              <a:pt x="836143" y="2013937"/>
                              <a:pt x="625890" y="1945972"/>
                              <a:pt x="508622" y="1969919"/>
                            </a:cubicBezTo>
                            <a:cubicBezTo>
                              <a:pt x="391354" y="1993866"/>
                              <a:pt x="233667" y="1962737"/>
                              <a:pt x="0" y="1969919"/>
                            </a:cubicBezTo>
                            <a:cubicBezTo>
                              <a:pt x="-60023" y="1841400"/>
                              <a:pt x="37433" y="1639376"/>
                              <a:pt x="0" y="1438041"/>
                            </a:cubicBezTo>
                            <a:cubicBezTo>
                              <a:pt x="-37433" y="1236706"/>
                              <a:pt x="42310" y="1186871"/>
                              <a:pt x="0" y="1004659"/>
                            </a:cubicBezTo>
                            <a:cubicBezTo>
                              <a:pt x="-42310" y="822447"/>
                              <a:pt x="9379" y="694591"/>
                              <a:pt x="0" y="551577"/>
                            </a:cubicBezTo>
                            <a:cubicBezTo>
                              <a:pt x="-9379" y="408563"/>
                              <a:pt x="23357" y="20123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E19B7BF6-F71C-CB14-AFD1-F2D7D4BAD097}"/>
                  </a:ext>
                </a:extLst>
              </p:cNvPr>
              <p:cNvGrpSpPr/>
              <p:nvPr/>
            </p:nvGrpSpPr>
            <p:grpSpPr>
              <a:xfrm>
                <a:off x="1858879" y="4102305"/>
                <a:ext cx="557856" cy="553112"/>
                <a:chOff x="6096000" y="2051812"/>
                <a:chExt cx="1118391" cy="1152895"/>
              </a:xfrm>
            </p:grpSpPr>
            <p:sp>
              <p:nvSpPr>
                <p:cNvPr id="182" name="Rectangle 6">
                  <a:extLst>
                    <a:ext uri="{FF2B5EF4-FFF2-40B4-BE49-F238E27FC236}">
                      <a16:creationId xmlns:a16="http://schemas.microsoft.com/office/drawing/2014/main" id="{1DC3ED5B-A205-2C3B-C2BC-BE081912CB70}"/>
                    </a:ext>
                  </a:extLst>
                </p:cNvPr>
                <p:cNvSpPr/>
                <p:nvPr/>
              </p:nvSpPr>
              <p:spPr>
                <a:xfrm>
                  <a:off x="6096000" y="2051812"/>
                  <a:ext cx="1118391" cy="1152895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Rectangle 32">
                  <a:extLst>
                    <a:ext uri="{FF2B5EF4-FFF2-40B4-BE49-F238E27FC236}">
                      <a16:creationId xmlns:a16="http://schemas.microsoft.com/office/drawing/2014/main" id="{9DADDDAE-D49E-4375-7498-5092C9576ADB}"/>
                    </a:ext>
                  </a:extLst>
                </p:cNvPr>
                <p:cNvSpPr/>
                <p:nvPr/>
              </p:nvSpPr>
              <p:spPr>
                <a:xfrm>
                  <a:off x="6187280" y="2225098"/>
                  <a:ext cx="936228" cy="896682"/>
                </a:xfrm>
                <a:prstGeom prst="rect">
                  <a:avLst/>
                </a:prstGeom>
                <a:solidFill>
                  <a:srgbClr val="1D8900">
                    <a:alpha val="9804"/>
                  </a:srgbClr>
                </a:solidFill>
                <a:ln w="12700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84" name="Graphic 60">
                  <a:extLst>
                    <a:ext uri="{FF2B5EF4-FFF2-40B4-BE49-F238E27FC236}">
                      <a16:creationId xmlns:a16="http://schemas.microsoft.com/office/drawing/2014/main" id="{51F94167-BA98-F6A9-6D31-75839709C4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7808" y="2434150"/>
                  <a:ext cx="459837" cy="459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1" name="화살표: 굽음 110">
                <a:extLst>
                  <a:ext uri="{FF2B5EF4-FFF2-40B4-BE49-F238E27FC236}">
                    <a16:creationId xmlns:a16="http://schemas.microsoft.com/office/drawing/2014/main" id="{7431E043-5459-B6BD-EDF9-B9BA21FDC27A}"/>
                  </a:ext>
                </a:extLst>
              </p:cNvPr>
              <p:cNvSpPr/>
              <p:nvPr/>
            </p:nvSpPr>
            <p:spPr>
              <a:xfrm>
                <a:off x="2133600" y="3836138"/>
                <a:ext cx="369202" cy="390230"/>
              </a:xfrm>
              <a:prstGeom prst="ben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12" name="Picture 4" descr="Deploy Kubernetes Control Plane using Charmhub - The Open Operator  Collection">
                <a:extLst>
                  <a:ext uri="{FF2B5EF4-FFF2-40B4-BE49-F238E27FC236}">
                    <a16:creationId xmlns:a16="http://schemas.microsoft.com/office/drawing/2014/main" id="{5DDE6401-14F0-9CA7-F3B6-57F3F6728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35" y="4166720"/>
                <a:ext cx="468560" cy="468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6" descr="CNCF Branding | Argo">
                <a:extLst>
                  <a:ext uri="{FF2B5EF4-FFF2-40B4-BE49-F238E27FC236}">
                    <a16:creationId xmlns:a16="http://schemas.microsoft.com/office/drawing/2014/main" id="{9DFF1B7F-64C6-0116-4A63-789C03C394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195" y="4167279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Graphic 23">
                <a:extLst>
                  <a:ext uri="{FF2B5EF4-FFF2-40B4-BE49-F238E27FC236}">
                    <a16:creationId xmlns:a16="http://schemas.microsoft.com/office/drawing/2014/main" id="{BCB521DB-35E6-3628-A7FC-FEF370542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6711" y="2889260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AE1E2350-6CAD-08FE-0612-3E5E5ECA7317}"/>
                  </a:ext>
                </a:extLst>
              </p:cNvPr>
              <p:cNvGrpSpPr/>
              <p:nvPr/>
            </p:nvGrpSpPr>
            <p:grpSpPr>
              <a:xfrm>
                <a:off x="2777523" y="2659055"/>
                <a:ext cx="2605301" cy="1443249"/>
                <a:chOff x="2707503" y="2659055"/>
                <a:chExt cx="2605301" cy="1443249"/>
              </a:xfrm>
            </p:grpSpPr>
            <p:sp>
              <p:nvSpPr>
                <p:cNvPr id="118" name="Rectangle 6">
                  <a:extLst>
                    <a:ext uri="{FF2B5EF4-FFF2-40B4-BE49-F238E27FC236}">
                      <a16:creationId xmlns:a16="http://schemas.microsoft.com/office/drawing/2014/main" id="{CFDA9662-D985-5932-5FAF-09DC4F48F1A2}"/>
                    </a:ext>
                  </a:extLst>
                </p:cNvPr>
                <p:cNvSpPr/>
                <p:nvPr/>
              </p:nvSpPr>
              <p:spPr>
                <a:xfrm>
                  <a:off x="2707503" y="2659055"/>
                  <a:ext cx="2605301" cy="1443249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810344E-A0EC-7C84-3CF1-23E5ECD205EF}"/>
                    </a:ext>
                  </a:extLst>
                </p:cNvPr>
                <p:cNvGrpSpPr/>
                <p:nvPr/>
              </p:nvGrpSpPr>
              <p:grpSpPr>
                <a:xfrm>
                  <a:off x="2838902" y="3076317"/>
                  <a:ext cx="865777" cy="917288"/>
                  <a:chOff x="8256636" y="1401611"/>
                  <a:chExt cx="1510572" cy="1772411"/>
                </a:xfrm>
              </p:grpSpPr>
              <p:pic>
                <p:nvPicPr>
                  <p:cNvPr id="133" name="Graphic 32">
                    <a:extLst>
                      <a:ext uri="{FF2B5EF4-FFF2-40B4-BE49-F238E27FC236}">
                        <a16:creationId xmlns:a16="http://schemas.microsoft.com/office/drawing/2014/main" id="{BF87D446-AD00-452E-0B50-95054F1E30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5" name="Rectangle 7">
                    <a:extLst>
                      <a:ext uri="{FF2B5EF4-FFF2-40B4-BE49-F238E27FC236}">
                        <a16:creationId xmlns:a16="http://schemas.microsoft.com/office/drawing/2014/main" id="{B2620E70-BC91-FA5E-3B02-BF771C632C98}"/>
                      </a:ext>
                    </a:extLst>
                  </p:cNvPr>
                  <p:cNvSpPr/>
                  <p:nvPr/>
                </p:nvSpPr>
                <p:spPr>
                  <a:xfrm>
                    <a:off x="8352837" y="1587999"/>
                    <a:ext cx="1315428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Rectangle 31">
                    <a:extLst>
                      <a:ext uri="{FF2B5EF4-FFF2-40B4-BE49-F238E27FC236}">
                        <a16:creationId xmlns:a16="http://schemas.microsoft.com/office/drawing/2014/main" id="{F3079A2D-F1F0-4D16-76E6-07F410630AAB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Rectangle 10">
                    <a:extLst>
                      <a:ext uri="{FF2B5EF4-FFF2-40B4-BE49-F238E27FC236}">
                        <a16:creationId xmlns:a16="http://schemas.microsoft.com/office/drawing/2014/main" id="{542A58E1-9836-E411-51CF-77722D68FEE0}"/>
                      </a:ext>
                    </a:extLst>
                  </p:cNvPr>
                  <p:cNvSpPr/>
                  <p:nvPr/>
                </p:nvSpPr>
                <p:spPr>
                  <a:xfrm>
                    <a:off x="8256636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AD7858B-005D-0869-9BEB-764C7DC21536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7DEF127C-0D2A-53B4-FB9E-F3C6522D7227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47D228E-EB35-C4C7-85FD-59E894692B18}"/>
                    </a:ext>
                  </a:extLst>
                </p:cNvPr>
                <p:cNvSpPr txBox="1"/>
                <p:nvPr/>
              </p:nvSpPr>
              <p:spPr>
                <a:xfrm>
                  <a:off x="2816132" y="2868653"/>
                  <a:ext cx="363707" cy="127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ko-KR" altLang="en-US" sz="1000"/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16706A09-CF78-6B29-F783-EC230C492CD2}"/>
                    </a:ext>
                  </a:extLst>
                </p:cNvPr>
                <p:cNvGrpSpPr/>
                <p:nvPr/>
              </p:nvGrpSpPr>
              <p:grpSpPr>
                <a:xfrm>
                  <a:off x="4283056" y="3076317"/>
                  <a:ext cx="865777" cy="917288"/>
                  <a:chOff x="8256631" y="1401611"/>
                  <a:chExt cx="1510572" cy="1772411"/>
                </a:xfrm>
              </p:grpSpPr>
              <p:pic>
                <p:nvPicPr>
                  <p:cNvPr id="125" name="Graphic 32">
                    <a:extLst>
                      <a:ext uri="{FF2B5EF4-FFF2-40B4-BE49-F238E27FC236}">
                        <a16:creationId xmlns:a16="http://schemas.microsoft.com/office/drawing/2014/main" id="{181737B9-2F5E-17E2-703A-72220F2A8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6" name="Rectangle 7">
                    <a:extLst>
                      <a:ext uri="{FF2B5EF4-FFF2-40B4-BE49-F238E27FC236}">
                        <a16:creationId xmlns:a16="http://schemas.microsoft.com/office/drawing/2014/main" id="{5933BB48-D435-BF64-36A3-53FD71CA8A4D}"/>
                      </a:ext>
                    </a:extLst>
                  </p:cNvPr>
                  <p:cNvSpPr/>
                  <p:nvPr/>
                </p:nvSpPr>
                <p:spPr>
                  <a:xfrm>
                    <a:off x="8350860" y="1588000"/>
                    <a:ext cx="1315425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Rectangle 31">
                    <a:extLst>
                      <a:ext uri="{FF2B5EF4-FFF2-40B4-BE49-F238E27FC236}">
                        <a16:creationId xmlns:a16="http://schemas.microsoft.com/office/drawing/2014/main" id="{660BAC65-593A-F489-45CD-8BBDCB784761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Rectangle 10">
                    <a:extLst>
                      <a:ext uri="{FF2B5EF4-FFF2-40B4-BE49-F238E27FC236}">
                        <a16:creationId xmlns:a16="http://schemas.microsoft.com/office/drawing/2014/main" id="{81D3FA84-553C-8D9F-A7D3-1E4E40B2FB06}"/>
                      </a:ext>
                    </a:extLst>
                  </p:cNvPr>
                  <p:cNvSpPr/>
                  <p:nvPr/>
                </p:nvSpPr>
                <p:spPr>
                  <a:xfrm>
                    <a:off x="8256631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F4C97CD6-0FB8-6352-6953-26FD8D68F57E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760B3F86-38FA-750E-8023-759317AF5068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pic>
              <p:nvPicPr>
                <p:cNvPr id="122" name="Graphic 16">
                  <a:extLst>
                    <a:ext uri="{FF2B5EF4-FFF2-40B4-BE49-F238E27FC236}">
                      <a16:creationId xmlns:a16="http://schemas.microsoft.com/office/drawing/2014/main" id="{5F728BF1-A17E-51E1-1F29-BEF18A5F83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503" y="2663993"/>
                  <a:ext cx="216000" cy="216000"/>
                </a:xfrm>
                <a:prstGeom prst="rect">
                  <a:avLst/>
                </a:prstGeom>
              </p:spPr>
            </p:pic>
            <p:pic>
              <p:nvPicPr>
                <p:cNvPr id="123" name="Graphic 21">
                  <a:extLst>
                    <a:ext uri="{FF2B5EF4-FFF2-40B4-BE49-F238E27FC236}">
                      <a16:creationId xmlns:a16="http://schemas.microsoft.com/office/drawing/2014/main" id="{9E4EEC8C-B271-F151-D80F-0C75D94A31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47" y="3172781"/>
                  <a:ext cx="126000" cy="126000"/>
                </a:xfrm>
                <a:prstGeom prst="rect">
                  <a:avLst/>
                </a:prstGeom>
              </p:spPr>
            </p:pic>
            <p:pic>
              <p:nvPicPr>
                <p:cNvPr id="124" name="Graphic 21">
                  <a:extLst>
                    <a:ext uri="{FF2B5EF4-FFF2-40B4-BE49-F238E27FC236}">
                      <a16:creationId xmlns:a16="http://schemas.microsoft.com/office/drawing/2014/main" id="{E0D5AFC3-CCC7-6DF8-1756-076DF88B0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8067" y="3172781"/>
                  <a:ext cx="126000" cy="126000"/>
                </a:xfrm>
                <a:prstGeom prst="rect">
                  <a:avLst/>
                </a:prstGeom>
              </p:spPr>
            </p:pic>
          </p:grpSp>
          <p:pic>
            <p:nvPicPr>
              <p:cNvPr id="116" name="Graphic 39">
                <a:extLst>
                  <a:ext uri="{FF2B5EF4-FFF2-40B4-BE49-F238E27FC236}">
                    <a16:creationId xmlns:a16="http://schemas.microsoft.com/office/drawing/2014/main" id="{D2A674BC-7CD7-79BA-9013-B8732EA2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009681" y="3312835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117" name="Graphic 39">
                <a:extLst>
                  <a:ext uri="{FF2B5EF4-FFF2-40B4-BE49-F238E27FC236}">
                    <a16:creationId xmlns:a16="http://schemas.microsoft.com/office/drawing/2014/main" id="{15C89441-E975-118C-F101-070BA1C3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447665" y="3312835"/>
                <a:ext cx="126000" cy="126000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4B15B5-5674-D696-CC7F-1182DCE4C6EA}"/>
                </a:ext>
              </a:extLst>
            </p:cNvPr>
            <p:cNvSpPr txBox="1"/>
            <p:nvPr/>
          </p:nvSpPr>
          <p:spPr>
            <a:xfrm>
              <a:off x="1311019" y="4622104"/>
              <a:ext cx="435587" cy="23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  <a:endParaRPr lang="ko-KR" altLang="en-US" sz="500">
                <a:solidFill>
                  <a:srgbClr val="0070C0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A872AE-EE3C-B432-F147-D200559B9ACA}"/>
                </a:ext>
              </a:extLst>
            </p:cNvPr>
            <p:cNvSpPr txBox="1"/>
            <p:nvPr/>
          </p:nvSpPr>
          <p:spPr>
            <a:xfrm>
              <a:off x="1385902" y="5115566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1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5C1452A-C13B-186F-995E-B46C85B19D0B}"/>
                </a:ext>
              </a:extLst>
            </p:cNvPr>
            <p:cNvSpPr txBox="1"/>
            <p:nvPr/>
          </p:nvSpPr>
          <p:spPr>
            <a:xfrm>
              <a:off x="2846736" y="5108718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2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EB4E63-86B8-022A-CFE7-BA9A66B49BD5}"/>
                </a:ext>
              </a:extLst>
            </p:cNvPr>
            <p:cNvSpPr txBox="1"/>
            <p:nvPr/>
          </p:nvSpPr>
          <p:spPr>
            <a:xfrm>
              <a:off x="1032797" y="4862046"/>
              <a:ext cx="1669801" cy="232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00" b="1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Amazon EKS Cluster</a:t>
              </a:r>
              <a:endParaRPr lang="en-US" altLang="ko-KR" sz="500" b="1" dirty="0">
                <a:ln w="0"/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348048D-B62A-738C-DA3B-20B93E1330E5}"/>
                </a:ext>
              </a:extLst>
            </p:cNvPr>
            <p:cNvSpPr txBox="1"/>
            <p:nvPr/>
          </p:nvSpPr>
          <p:spPr>
            <a:xfrm>
              <a:off x="1431007" y="5262137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1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CC7D66E-9412-8B7C-E721-5F10ACB9A7C1}"/>
                </a:ext>
              </a:extLst>
            </p:cNvPr>
            <p:cNvSpPr txBox="1"/>
            <p:nvPr/>
          </p:nvSpPr>
          <p:spPr>
            <a:xfrm>
              <a:off x="2888922" y="526213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2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pic>
          <p:nvPicPr>
            <p:cNvPr id="106" name="Graphic 8">
              <a:extLst>
                <a:ext uri="{FF2B5EF4-FFF2-40B4-BE49-F238E27FC236}">
                  <a16:creationId xmlns:a16="http://schemas.microsoft.com/office/drawing/2014/main" id="{C5D7EA8A-C4D7-6314-FA85-0C099716C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780" y="5052494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8" descr="How to expose more than 5 ports for a LoadBalancer k8s service in GCP | by  George Tseres | Medium">
              <a:extLst>
                <a:ext uri="{FF2B5EF4-FFF2-40B4-BE49-F238E27FC236}">
                  <a16:creationId xmlns:a16="http://schemas.microsoft.com/office/drawing/2014/main" id="{0F85CDF0-81F1-2299-073D-EA4A8E395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474" y="5757335"/>
              <a:ext cx="222968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4387EE1-ED61-7CE6-AC7C-7F140DDA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35895" y="5417250"/>
              <a:ext cx="219236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43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EKS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EA0A4F-3C6C-8A7E-5BBF-64A38C4879BF}"/>
              </a:ext>
            </a:extLst>
          </p:cNvPr>
          <p:cNvSpPr txBox="1"/>
          <p:nvPr/>
        </p:nvSpPr>
        <p:spPr>
          <a:xfrm>
            <a:off x="910820" y="852561"/>
            <a:ext cx="57806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  <a:latin typeface="Amazon Ember" panose="020B0603020204020204"/>
              </a:rPr>
              <a:t>EKS deployment</a:t>
            </a:r>
            <a:endParaRPr lang="en-US" altLang="ko-KR" b="1">
              <a:solidFill>
                <a:srgbClr val="224D60"/>
              </a:solidFill>
            </a:endParaRPr>
          </a:p>
          <a:p>
            <a:endParaRPr lang="en-US" altLang="ko-KR" b="1">
              <a:solidFill>
                <a:srgbClr val="224D60"/>
              </a:solidFill>
            </a:endParaRPr>
          </a:p>
          <a:p>
            <a:r>
              <a:rPr lang="en-US" altLang="ko-KR" sz="1600">
                <a:solidFill>
                  <a:srgbClr val="224D60"/>
                </a:solidFill>
                <a:latin typeface="Amazon Ember" panose="020B0603020204020204"/>
              </a:rPr>
              <a:t>deployment.yaml </a:t>
            </a:r>
            <a:r>
              <a:rPr lang="ko-KR" altLang="en-US" sz="1600">
                <a:solidFill>
                  <a:srgbClr val="224D60"/>
                </a:solidFill>
                <a:latin typeface="Amazon Ember" panose="020B0603020204020204"/>
              </a:rPr>
              <a:t>파일을 이용해서 </a:t>
            </a:r>
            <a:r>
              <a:rPr lang="en-US" altLang="ko-KR" sz="1600">
                <a:solidFill>
                  <a:srgbClr val="224D60"/>
                </a:solidFill>
                <a:latin typeface="Amazon Ember" panose="020B0603020204020204"/>
              </a:rPr>
              <a:t>EKS </a:t>
            </a:r>
            <a:r>
              <a:rPr lang="ko-KR" altLang="en-US" sz="1600">
                <a:solidFill>
                  <a:srgbClr val="224D60"/>
                </a:solidFill>
                <a:latin typeface="Amazon Ember" panose="020B0603020204020204"/>
              </a:rPr>
              <a:t> 클러스터에 파드를 배포</a:t>
            </a:r>
            <a:endParaRPr lang="en-US" altLang="ko-KR" sz="1600" dirty="0">
              <a:solidFill>
                <a:srgbClr val="224D60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64AE442-6F46-6F9F-99F2-F8F5FAAD3994}"/>
              </a:ext>
            </a:extLst>
          </p:cNvPr>
          <p:cNvCxnSpPr>
            <a:cxnSpLocks/>
          </p:cNvCxnSpPr>
          <p:nvPr/>
        </p:nvCxnSpPr>
        <p:spPr>
          <a:xfrm>
            <a:off x="1023909" y="1297042"/>
            <a:ext cx="431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062F1B6-8BD4-B58F-778A-77FF3A31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19" y="2015776"/>
            <a:ext cx="3544444" cy="360000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C005B778-577D-9FF5-A969-C7C54A42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815" y="2905162"/>
            <a:ext cx="7155046" cy="425723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8FF199DF-8050-F3EB-3728-590D4841F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116" y="3502703"/>
            <a:ext cx="7123745" cy="389275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D6D8D5C5-4356-5523-8B44-D8E39B350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730" y="4080020"/>
            <a:ext cx="7015351" cy="403829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0FEB318-98ED-A81B-18D8-785181EDD86D}"/>
              </a:ext>
            </a:extLst>
          </p:cNvPr>
          <p:cNvSpPr txBox="1"/>
          <p:nvPr/>
        </p:nvSpPr>
        <p:spPr>
          <a:xfrm>
            <a:off x="4874942" y="2562041"/>
            <a:ext cx="68130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>
                <a:solidFill>
                  <a:srgbClr val="224D60"/>
                </a:solidFill>
                <a:latin typeface="Amazon Ember" panose="020B0603020204020204"/>
              </a:rPr>
              <a:t>각 리전에서 </a:t>
            </a:r>
            <a:r>
              <a:rPr lang="en-US" altLang="ko-KR" sz="1500" b="1">
                <a:solidFill>
                  <a:srgbClr val="224D60"/>
                </a:solidFill>
                <a:latin typeface="Amazon Ember" panose="020B0603020204020204"/>
              </a:rPr>
              <a:t>kubectl get deploy </a:t>
            </a:r>
            <a:r>
              <a:rPr lang="ko-KR" altLang="en-US" sz="1500" b="1">
                <a:solidFill>
                  <a:srgbClr val="224D60"/>
                </a:solidFill>
                <a:latin typeface="Amazon Ember" panose="020B0603020204020204"/>
              </a:rPr>
              <a:t>입력</a:t>
            </a:r>
            <a:r>
              <a:rPr lang="en-US" altLang="ko-KR" sz="1500" b="1">
                <a:solidFill>
                  <a:srgbClr val="224D60"/>
                </a:solidFill>
                <a:latin typeface="Amazon Ember" panose="020B0603020204020204"/>
              </a:rPr>
              <a:t> </a:t>
            </a:r>
            <a:endParaRPr lang="en-US" altLang="ko-KR" sz="1500" b="1" dirty="0">
              <a:solidFill>
                <a:srgbClr val="224D60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B65AC24D-F8A7-F554-0601-862111412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881" y="2143931"/>
            <a:ext cx="3298631" cy="360000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6FE2A75F-F4CE-93D1-6446-04958A93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62" y="2313079"/>
            <a:ext cx="3417791" cy="3600000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439BAC1-6C3F-A8B1-8547-7CB8F3DAB5E8}"/>
              </a:ext>
            </a:extLst>
          </p:cNvPr>
          <p:cNvSpPr/>
          <p:nvPr/>
        </p:nvSpPr>
        <p:spPr>
          <a:xfrm>
            <a:off x="1643900" y="4198863"/>
            <a:ext cx="527800" cy="149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3B723C-D51C-2C8F-53A3-8AD050B9C663}"/>
              </a:ext>
            </a:extLst>
          </p:cNvPr>
          <p:cNvSpPr/>
          <p:nvPr/>
        </p:nvSpPr>
        <p:spPr>
          <a:xfrm>
            <a:off x="1923039" y="5348808"/>
            <a:ext cx="2798313" cy="149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706B6DD-4939-ADBE-0D80-8733BFD3C0AE}"/>
              </a:ext>
            </a:extLst>
          </p:cNvPr>
          <p:cNvSpPr/>
          <p:nvPr/>
        </p:nvSpPr>
        <p:spPr>
          <a:xfrm>
            <a:off x="8004344" y="2689961"/>
            <a:ext cx="911056" cy="1840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9B836F-6DD3-9F6D-BAD4-8F9FE7436424}"/>
              </a:ext>
            </a:extLst>
          </p:cNvPr>
          <p:cNvSpPr/>
          <p:nvPr/>
        </p:nvSpPr>
        <p:spPr>
          <a:xfrm>
            <a:off x="9470403" y="1080493"/>
            <a:ext cx="615449" cy="430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0" name="연결선: 구부러짐 169">
            <a:extLst>
              <a:ext uri="{FF2B5EF4-FFF2-40B4-BE49-F238E27FC236}">
                <a16:creationId xmlns:a16="http://schemas.microsoft.com/office/drawing/2014/main" id="{C3848BE2-F245-FBF3-8354-8DC09E4AFFFA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>
          <a:xfrm flipV="1">
            <a:off x="2171700" y="3609998"/>
            <a:ext cx="5832644" cy="663656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연결선: 구부러짐 171">
            <a:extLst>
              <a:ext uri="{FF2B5EF4-FFF2-40B4-BE49-F238E27FC236}">
                <a16:creationId xmlns:a16="http://schemas.microsoft.com/office/drawing/2014/main" id="{3A42E50E-C6AF-48B2-E959-493294C64E32}"/>
              </a:ext>
            </a:extLst>
          </p:cNvPr>
          <p:cNvCxnSpPr>
            <a:cxnSpLocks/>
            <a:stCxn id="165" idx="0"/>
          </p:cNvCxnSpPr>
          <p:nvPr/>
        </p:nvCxnSpPr>
        <p:spPr>
          <a:xfrm rot="5400000" flipH="1" flipV="1">
            <a:off x="8265615" y="1482276"/>
            <a:ext cx="1401943" cy="10134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연결선: 구부러짐 173">
            <a:extLst>
              <a:ext uri="{FF2B5EF4-FFF2-40B4-BE49-F238E27FC236}">
                <a16:creationId xmlns:a16="http://schemas.microsoft.com/office/drawing/2014/main" id="{55613461-783F-4AEA-0C84-D4154CF24BA7}"/>
              </a:ext>
            </a:extLst>
          </p:cNvPr>
          <p:cNvCxnSpPr>
            <a:cxnSpLocks/>
            <a:stCxn id="165" idx="0"/>
            <a:endCxn id="200" idx="4"/>
          </p:cNvCxnSpPr>
          <p:nvPr/>
        </p:nvCxnSpPr>
        <p:spPr>
          <a:xfrm rot="5400000" flipH="1" flipV="1">
            <a:off x="9280175" y="692444"/>
            <a:ext cx="1177214" cy="2817820"/>
          </a:xfrm>
          <a:prstGeom prst="curvedConnector3">
            <a:avLst>
              <a:gd name="adj1" fmla="val 19254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그림 178">
            <a:extLst>
              <a:ext uri="{FF2B5EF4-FFF2-40B4-BE49-F238E27FC236}">
                <a16:creationId xmlns:a16="http://schemas.microsoft.com/office/drawing/2014/main" id="{59B59311-D559-9F90-DB92-1F5D4619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13" y="869311"/>
            <a:ext cx="805772" cy="788719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2B440A9-01A2-E78B-B20B-2E88F7F4B2D2}"/>
              </a:ext>
            </a:extLst>
          </p:cNvPr>
          <p:cNvGrpSpPr/>
          <p:nvPr/>
        </p:nvGrpSpPr>
        <p:grpSpPr>
          <a:xfrm>
            <a:off x="8229600" y="272715"/>
            <a:ext cx="3785885" cy="2090623"/>
            <a:chOff x="215352" y="4622104"/>
            <a:chExt cx="3676736" cy="2030351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2922F30-8EB7-ADF5-FC17-F17433ECAF30}"/>
                </a:ext>
              </a:extLst>
            </p:cNvPr>
            <p:cNvGrpSpPr/>
            <p:nvPr/>
          </p:nvGrpSpPr>
          <p:grpSpPr>
            <a:xfrm>
              <a:off x="215352" y="4622796"/>
              <a:ext cx="3676736" cy="2029659"/>
              <a:chOff x="1858879" y="2659055"/>
              <a:chExt cx="3633205" cy="2005629"/>
            </a:xfrm>
          </p:grpSpPr>
          <p:sp>
            <p:nvSpPr>
              <p:cNvPr id="148" name="Rectangle 17">
                <a:extLst>
                  <a:ext uri="{FF2B5EF4-FFF2-40B4-BE49-F238E27FC236}">
                    <a16:creationId xmlns:a16="http://schemas.microsoft.com/office/drawing/2014/main" id="{1E6BCB2A-0454-C818-87D6-2389F7EE0997}"/>
                  </a:ext>
                </a:extLst>
              </p:cNvPr>
              <p:cNvSpPr/>
              <p:nvPr/>
            </p:nvSpPr>
            <p:spPr>
              <a:xfrm>
                <a:off x="2536711" y="2889260"/>
                <a:ext cx="2955373" cy="1775424"/>
              </a:xfrm>
              <a:prstGeom prst="rect">
                <a:avLst/>
              </a:prstGeom>
              <a:noFill/>
              <a:ln w="12700" cmpd="sng">
                <a:solidFill>
                  <a:srgbClr val="D86613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46521"/>
                          <a:gd name="connsiteY0" fmla="*/ 0 h 1969919"/>
                          <a:gd name="connsiteX1" fmla="*/ 508622 w 3246521"/>
                          <a:gd name="connsiteY1" fmla="*/ 0 h 1969919"/>
                          <a:gd name="connsiteX2" fmla="*/ 952313 w 3246521"/>
                          <a:gd name="connsiteY2" fmla="*/ 0 h 1969919"/>
                          <a:gd name="connsiteX3" fmla="*/ 1558330 w 3246521"/>
                          <a:gd name="connsiteY3" fmla="*/ 0 h 1969919"/>
                          <a:gd name="connsiteX4" fmla="*/ 2066952 w 3246521"/>
                          <a:gd name="connsiteY4" fmla="*/ 0 h 1969919"/>
                          <a:gd name="connsiteX5" fmla="*/ 2575573 w 3246521"/>
                          <a:gd name="connsiteY5" fmla="*/ 0 h 1969919"/>
                          <a:gd name="connsiteX6" fmla="*/ 3246521 w 3246521"/>
                          <a:gd name="connsiteY6" fmla="*/ 0 h 1969919"/>
                          <a:gd name="connsiteX7" fmla="*/ 3246521 w 3246521"/>
                          <a:gd name="connsiteY7" fmla="*/ 453081 h 1969919"/>
                          <a:gd name="connsiteX8" fmla="*/ 3246521 w 3246521"/>
                          <a:gd name="connsiteY8" fmla="*/ 945561 h 1969919"/>
                          <a:gd name="connsiteX9" fmla="*/ 3246521 w 3246521"/>
                          <a:gd name="connsiteY9" fmla="*/ 1398642 h 1969919"/>
                          <a:gd name="connsiteX10" fmla="*/ 3246521 w 3246521"/>
                          <a:gd name="connsiteY10" fmla="*/ 1969919 h 1969919"/>
                          <a:gd name="connsiteX11" fmla="*/ 2705434 w 3246521"/>
                          <a:gd name="connsiteY11" fmla="*/ 1969919 h 1969919"/>
                          <a:gd name="connsiteX12" fmla="*/ 2196813 w 3246521"/>
                          <a:gd name="connsiteY12" fmla="*/ 1969919 h 1969919"/>
                          <a:gd name="connsiteX13" fmla="*/ 1590795 w 3246521"/>
                          <a:gd name="connsiteY13" fmla="*/ 1969919 h 1969919"/>
                          <a:gd name="connsiteX14" fmla="*/ 984778 w 3246521"/>
                          <a:gd name="connsiteY14" fmla="*/ 1969919 h 1969919"/>
                          <a:gd name="connsiteX15" fmla="*/ 508622 w 3246521"/>
                          <a:gd name="connsiteY15" fmla="*/ 1969919 h 1969919"/>
                          <a:gd name="connsiteX16" fmla="*/ 0 w 3246521"/>
                          <a:gd name="connsiteY16" fmla="*/ 1969919 h 1969919"/>
                          <a:gd name="connsiteX17" fmla="*/ 0 w 3246521"/>
                          <a:gd name="connsiteY17" fmla="*/ 1438041 h 1969919"/>
                          <a:gd name="connsiteX18" fmla="*/ 0 w 3246521"/>
                          <a:gd name="connsiteY18" fmla="*/ 1004659 h 1969919"/>
                          <a:gd name="connsiteX19" fmla="*/ 0 w 3246521"/>
                          <a:gd name="connsiteY19" fmla="*/ 551577 h 1969919"/>
                          <a:gd name="connsiteX20" fmla="*/ 0 w 3246521"/>
                          <a:gd name="connsiteY20" fmla="*/ 0 h 1969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46521" h="1969919" extrusionOk="0">
                            <a:moveTo>
                              <a:pt x="0" y="0"/>
                            </a:moveTo>
                            <a:cubicBezTo>
                              <a:pt x="141564" y="-140"/>
                              <a:pt x="256237" y="25947"/>
                              <a:pt x="508622" y="0"/>
                            </a:cubicBezTo>
                            <a:cubicBezTo>
                              <a:pt x="761007" y="-25947"/>
                              <a:pt x="738720" y="13232"/>
                              <a:pt x="952313" y="0"/>
                            </a:cubicBezTo>
                            <a:cubicBezTo>
                              <a:pt x="1165906" y="-13232"/>
                              <a:pt x="1345166" y="4706"/>
                              <a:pt x="1558330" y="0"/>
                            </a:cubicBezTo>
                            <a:cubicBezTo>
                              <a:pt x="1771494" y="-4706"/>
                              <a:pt x="1951501" y="8751"/>
                              <a:pt x="2066952" y="0"/>
                            </a:cubicBezTo>
                            <a:cubicBezTo>
                              <a:pt x="2182403" y="-8751"/>
                              <a:pt x="2431984" y="37100"/>
                              <a:pt x="2575573" y="0"/>
                            </a:cubicBezTo>
                            <a:cubicBezTo>
                              <a:pt x="2719162" y="-37100"/>
                              <a:pt x="3008876" y="74877"/>
                              <a:pt x="3246521" y="0"/>
                            </a:cubicBezTo>
                            <a:cubicBezTo>
                              <a:pt x="3278798" y="94370"/>
                              <a:pt x="3218825" y="256525"/>
                              <a:pt x="3246521" y="453081"/>
                            </a:cubicBezTo>
                            <a:cubicBezTo>
                              <a:pt x="3274217" y="649637"/>
                              <a:pt x="3213552" y="816291"/>
                              <a:pt x="3246521" y="945561"/>
                            </a:cubicBezTo>
                            <a:cubicBezTo>
                              <a:pt x="3279490" y="1074831"/>
                              <a:pt x="3239792" y="1248386"/>
                              <a:pt x="3246521" y="1398642"/>
                            </a:cubicBezTo>
                            <a:cubicBezTo>
                              <a:pt x="3253250" y="1548898"/>
                              <a:pt x="3225855" y="1761863"/>
                              <a:pt x="3246521" y="1969919"/>
                            </a:cubicBezTo>
                            <a:cubicBezTo>
                              <a:pt x="3081171" y="1981988"/>
                              <a:pt x="2894715" y="1952476"/>
                              <a:pt x="2705434" y="1969919"/>
                            </a:cubicBezTo>
                            <a:cubicBezTo>
                              <a:pt x="2516153" y="1987362"/>
                              <a:pt x="2421759" y="1946358"/>
                              <a:pt x="2196813" y="1969919"/>
                            </a:cubicBezTo>
                            <a:cubicBezTo>
                              <a:pt x="1971867" y="1993480"/>
                              <a:pt x="1888385" y="1909224"/>
                              <a:pt x="1590795" y="1969919"/>
                            </a:cubicBezTo>
                            <a:cubicBezTo>
                              <a:pt x="1293205" y="2030614"/>
                              <a:pt x="1133413" y="1925901"/>
                              <a:pt x="984778" y="1969919"/>
                            </a:cubicBezTo>
                            <a:cubicBezTo>
                              <a:pt x="836143" y="2013937"/>
                              <a:pt x="625890" y="1945972"/>
                              <a:pt x="508622" y="1969919"/>
                            </a:cubicBezTo>
                            <a:cubicBezTo>
                              <a:pt x="391354" y="1993866"/>
                              <a:pt x="233667" y="1962737"/>
                              <a:pt x="0" y="1969919"/>
                            </a:cubicBezTo>
                            <a:cubicBezTo>
                              <a:pt x="-60023" y="1841400"/>
                              <a:pt x="37433" y="1639376"/>
                              <a:pt x="0" y="1438041"/>
                            </a:cubicBezTo>
                            <a:cubicBezTo>
                              <a:pt x="-37433" y="1236706"/>
                              <a:pt x="42310" y="1186871"/>
                              <a:pt x="0" y="1004659"/>
                            </a:cubicBezTo>
                            <a:cubicBezTo>
                              <a:pt x="-42310" y="822447"/>
                              <a:pt x="9379" y="694591"/>
                              <a:pt x="0" y="551577"/>
                            </a:cubicBezTo>
                            <a:cubicBezTo>
                              <a:pt x="-9379" y="408563"/>
                              <a:pt x="23357" y="20123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07244000-678D-D03B-841A-BEB5D60DDFBF}"/>
                  </a:ext>
                </a:extLst>
              </p:cNvPr>
              <p:cNvGrpSpPr/>
              <p:nvPr/>
            </p:nvGrpSpPr>
            <p:grpSpPr>
              <a:xfrm>
                <a:off x="1858879" y="4102305"/>
                <a:ext cx="557856" cy="553112"/>
                <a:chOff x="6096000" y="2051812"/>
                <a:chExt cx="1118391" cy="1152895"/>
              </a:xfrm>
            </p:grpSpPr>
            <p:sp>
              <p:nvSpPr>
                <p:cNvPr id="191" name="Rectangle 6">
                  <a:extLst>
                    <a:ext uri="{FF2B5EF4-FFF2-40B4-BE49-F238E27FC236}">
                      <a16:creationId xmlns:a16="http://schemas.microsoft.com/office/drawing/2014/main" id="{E5EA1189-8362-695C-C2FF-29544524B56B}"/>
                    </a:ext>
                  </a:extLst>
                </p:cNvPr>
                <p:cNvSpPr/>
                <p:nvPr/>
              </p:nvSpPr>
              <p:spPr>
                <a:xfrm>
                  <a:off x="6096000" y="2051812"/>
                  <a:ext cx="1118391" cy="1152895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Rectangle 32">
                  <a:extLst>
                    <a:ext uri="{FF2B5EF4-FFF2-40B4-BE49-F238E27FC236}">
                      <a16:creationId xmlns:a16="http://schemas.microsoft.com/office/drawing/2014/main" id="{0E4C94D2-35C3-73E3-DF49-6A7182BBE5A0}"/>
                    </a:ext>
                  </a:extLst>
                </p:cNvPr>
                <p:cNvSpPr/>
                <p:nvPr/>
              </p:nvSpPr>
              <p:spPr>
                <a:xfrm>
                  <a:off x="6187280" y="2225098"/>
                  <a:ext cx="936228" cy="896682"/>
                </a:xfrm>
                <a:prstGeom prst="rect">
                  <a:avLst/>
                </a:prstGeom>
                <a:solidFill>
                  <a:srgbClr val="1D8900">
                    <a:alpha val="9804"/>
                  </a:srgbClr>
                </a:solidFill>
                <a:ln w="12700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93" name="Graphic 60">
                  <a:extLst>
                    <a:ext uri="{FF2B5EF4-FFF2-40B4-BE49-F238E27FC236}">
                      <a16:creationId xmlns:a16="http://schemas.microsoft.com/office/drawing/2014/main" id="{4BFB0191-0D1E-3EAC-EB53-EDFD2CF905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7808" y="2434150"/>
                  <a:ext cx="459837" cy="459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2" name="화살표: 굽음 151">
                <a:extLst>
                  <a:ext uri="{FF2B5EF4-FFF2-40B4-BE49-F238E27FC236}">
                    <a16:creationId xmlns:a16="http://schemas.microsoft.com/office/drawing/2014/main" id="{D92F3722-73D5-CA97-7C47-E18C99DE9507}"/>
                  </a:ext>
                </a:extLst>
              </p:cNvPr>
              <p:cNvSpPr/>
              <p:nvPr/>
            </p:nvSpPr>
            <p:spPr>
              <a:xfrm>
                <a:off x="2133600" y="3836138"/>
                <a:ext cx="369202" cy="390230"/>
              </a:xfrm>
              <a:prstGeom prst="ben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54" name="Picture 4" descr="Deploy Kubernetes Control Plane using Charmhub - The Open Operator  Collection">
                <a:extLst>
                  <a:ext uri="{FF2B5EF4-FFF2-40B4-BE49-F238E27FC236}">
                    <a16:creationId xmlns:a16="http://schemas.microsoft.com/office/drawing/2014/main" id="{0A7942FD-B4CD-5C08-24E6-69744E63F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35" y="4166720"/>
                <a:ext cx="468560" cy="468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6" descr="CNCF Branding | Argo">
                <a:extLst>
                  <a:ext uri="{FF2B5EF4-FFF2-40B4-BE49-F238E27FC236}">
                    <a16:creationId xmlns:a16="http://schemas.microsoft.com/office/drawing/2014/main" id="{4BE6BC18-CC81-2195-3B07-430985A85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195" y="4167279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Graphic 23">
                <a:extLst>
                  <a:ext uri="{FF2B5EF4-FFF2-40B4-BE49-F238E27FC236}">
                    <a16:creationId xmlns:a16="http://schemas.microsoft.com/office/drawing/2014/main" id="{4C07C4D1-2A64-6F62-3637-C370F8F414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6711" y="2889260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CCBB0375-7EAF-C83A-EA0A-8009BCA91C95}"/>
                  </a:ext>
                </a:extLst>
              </p:cNvPr>
              <p:cNvGrpSpPr/>
              <p:nvPr/>
            </p:nvGrpSpPr>
            <p:grpSpPr>
              <a:xfrm>
                <a:off x="2777523" y="2659055"/>
                <a:ext cx="2605301" cy="1443249"/>
                <a:chOff x="2707503" y="2659055"/>
                <a:chExt cx="2605301" cy="1443249"/>
              </a:xfrm>
            </p:grpSpPr>
            <p:sp>
              <p:nvSpPr>
                <p:cNvPr id="167" name="Rectangle 6">
                  <a:extLst>
                    <a:ext uri="{FF2B5EF4-FFF2-40B4-BE49-F238E27FC236}">
                      <a16:creationId xmlns:a16="http://schemas.microsoft.com/office/drawing/2014/main" id="{881774F9-EB87-C7FF-012F-D45EB5A763C9}"/>
                    </a:ext>
                  </a:extLst>
                </p:cNvPr>
                <p:cNvSpPr/>
                <p:nvPr/>
              </p:nvSpPr>
              <p:spPr>
                <a:xfrm>
                  <a:off x="2707503" y="2659055"/>
                  <a:ext cx="2605301" cy="1443249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6763D3F3-F99B-4505-73CE-E1B2709ECFA3}"/>
                    </a:ext>
                  </a:extLst>
                </p:cNvPr>
                <p:cNvGrpSpPr/>
                <p:nvPr/>
              </p:nvGrpSpPr>
              <p:grpSpPr>
                <a:xfrm>
                  <a:off x="2838902" y="3076317"/>
                  <a:ext cx="865777" cy="917288"/>
                  <a:chOff x="8256636" y="1401611"/>
                  <a:chExt cx="1510572" cy="1772411"/>
                </a:xfrm>
              </p:grpSpPr>
              <p:pic>
                <p:nvPicPr>
                  <p:cNvPr id="185" name="Graphic 32">
                    <a:extLst>
                      <a:ext uri="{FF2B5EF4-FFF2-40B4-BE49-F238E27FC236}">
                        <a16:creationId xmlns:a16="http://schemas.microsoft.com/office/drawing/2014/main" id="{82DF3218-FF6A-89F4-EB77-4B75F7F4F2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6" name="Rectangle 7">
                    <a:extLst>
                      <a:ext uri="{FF2B5EF4-FFF2-40B4-BE49-F238E27FC236}">
                        <a16:creationId xmlns:a16="http://schemas.microsoft.com/office/drawing/2014/main" id="{0A2B5708-19B6-70FF-BF76-A756E0D7CF10}"/>
                      </a:ext>
                    </a:extLst>
                  </p:cNvPr>
                  <p:cNvSpPr/>
                  <p:nvPr/>
                </p:nvSpPr>
                <p:spPr>
                  <a:xfrm>
                    <a:off x="8352837" y="1587999"/>
                    <a:ext cx="1315428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7" name="Rectangle 31">
                    <a:extLst>
                      <a:ext uri="{FF2B5EF4-FFF2-40B4-BE49-F238E27FC236}">
                        <a16:creationId xmlns:a16="http://schemas.microsoft.com/office/drawing/2014/main" id="{53221B42-7D81-7B32-194B-77B3EF6EE2E5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Rectangle 10">
                    <a:extLst>
                      <a:ext uri="{FF2B5EF4-FFF2-40B4-BE49-F238E27FC236}">
                        <a16:creationId xmlns:a16="http://schemas.microsoft.com/office/drawing/2014/main" id="{CE0E6247-01D8-93A7-B7F6-D95CD77AC088}"/>
                      </a:ext>
                    </a:extLst>
                  </p:cNvPr>
                  <p:cNvSpPr/>
                  <p:nvPr/>
                </p:nvSpPr>
                <p:spPr>
                  <a:xfrm>
                    <a:off x="8256636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F537D470-A739-8D2A-33FE-8FA56F140FB7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151E531B-A2D7-5DD2-1E50-EC2A7C128D01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86B8CB58-4141-CA62-263C-E385A81495DC}"/>
                    </a:ext>
                  </a:extLst>
                </p:cNvPr>
                <p:cNvSpPr txBox="1"/>
                <p:nvPr/>
              </p:nvSpPr>
              <p:spPr>
                <a:xfrm>
                  <a:off x="2816132" y="2868653"/>
                  <a:ext cx="363707" cy="127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ko-KR" altLang="en-US" sz="1000"/>
                </a:p>
              </p:txBody>
            </p:sp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8FE92D9F-78A8-381F-D2DA-071095227572}"/>
                    </a:ext>
                  </a:extLst>
                </p:cNvPr>
                <p:cNvGrpSpPr/>
                <p:nvPr/>
              </p:nvGrpSpPr>
              <p:grpSpPr>
                <a:xfrm>
                  <a:off x="4283056" y="3076317"/>
                  <a:ext cx="865777" cy="917288"/>
                  <a:chOff x="8256631" y="1401611"/>
                  <a:chExt cx="1510572" cy="1772411"/>
                </a:xfrm>
              </p:grpSpPr>
              <p:pic>
                <p:nvPicPr>
                  <p:cNvPr id="178" name="Graphic 32">
                    <a:extLst>
                      <a:ext uri="{FF2B5EF4-FFF2-40B4-BE49-F238E27FC236}">
                        <a16:creationId xmlns:a16="http://schemas.microsoft.com/office/drawing/2014/main" id="{EF3C9986-D6CE-AAFD-BA8D-E0B97D502D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0" name="Rectangle 7">
                    <a:extLst>
                      <a:ext uri="{FF2B5EF4-FFF2-40B4-BE49-F238E27FC236}">
                        <a16:creationId xmlns:a16="http://schemas.microsoft.com/office/drawing/2014/main" id="{45965D9A-A946-64EA-CFD5-307ECCF867C7}"/>
                      </a:ext>
                    </a:extLst>
                  </p:cNvPr>
                  <p:cNvSpPr/>
                  <p:nvPr/>
                </p:nvSpPr>
                <p:spPr>
                  <a:xfrm>
                    <a:off x="8350860" y="1588000"/>
                    <a:ext cx="1315425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Rectangle 31">
                    <a:extLst>
                      <a:ext uri="{FF2B5EF4-FFF2-40B4-BE49-F238E27FC236}">
                        <a16:creationId xmlns:a16="http://schemas.microsoft.com/office/drawing/2014/main" id="{181AC3CE-A989-22C9-DA9D-D443EB9B00E2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Rectangle 10">
                    <a:extLst>
                      <a:ext uri="{FF2B5EF4-FFF2-40B4-BE49-F238E27FC236}">
                        <a16:creationId xmlns:a16="http://schemas.microsoft.com/office/drawing/2014/main" id="{6FB5BE7F-DF30-032C-9AC4-44A124E2EA71}"/>
                      </a:ext>
                    </a:extLst>
                  </p:cNvPr>
                  <p:cNvSpPr/>
                  <p:nvPr/>
                </p:nvSpPr>
                <p:spPr>
                  <a:xfrm>
                    <a:off x="8256631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68E0C0B8-C67C-49A6-502F-5DA9A261A819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B2F06CE6-2729-7290-B485-48CF0CB9AE73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pic>
              <p:nvPicPr>
                <p:cNvPr id="175" name="Graphic 16">
                  <a:extLst>
                    <a:ext uri="{FF2B5EF4-FFF2-40B4-BE49-F238E27FC236}">
                      <a16:creationId xmlns:a16="http://schemas.microsoft.com/office/drawing/2014/main" id="{6519D272-D57A-1509-169A-380A1B52E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503" y="2663993"/>
                  <a:ext cx="216000" cy="216000"/>
                </a:xfrm>
                <a:prstGeom prst="rect">
                  <a:avLst/>
                </a:prstGeom>
              </p:spPr>
            </p:pic>
            <p:pic>
              <p:nvPicPr>
                <p:cNvPr id="176" name="Graphic 21">
                  <a:extLst>
                    <a:ext uri="{FF2B5EF4-FFF2-40B4-BE49-F238E27FC236}">
                      <a16:creationId xmlns:a16="http://schemas.microsoft.com/office/drawing/2014/main" id="{17FD4CC9-593A-6E9C-C09E-C8C227214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47" y="3172781"/>
                  <a:ext cx="126000" cy="126000"/>
                </a:xfrm>
                <a:prstGeom prst="rect">
                  <a:avLst/>
                </a:prstGeom>
              </p:spPr>
            </p:pic>
            <p:pic>
              <p:nvPicPr>
                <p:cNvPr id="177" name="Graphic 21">
                  <a:extLst>
                    <a:ext uri="{FF2B5EF4-FFF2-40B4-BE49-F238E27FC236}">
                      <a16:creationId xmlns:a16="http://schemas.microsoft.com/office/drawing/2014/main" id="{33F38427-C388-8275-9C16-18DB6D145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8067" y="3172781"/>
                  <a:ext cx="126000" cy="126000"/>
                </a:xfrm>
                <a:prstGeom prst="rect">
                  <a:avLst/>
                </a:prstGeom>
              </p:spPr>
            </p:pic>
          </p:grpSp>
          <p:pic>
            <p:nvPicPr>
              <p:cNvPr id="161" name="Graphic 39">
                <a:extLst>
                  <a:ext uri="{FF2B5EF4-FFF2-40B4-BE49-F238E27FC236}">
                    <a16:creationId xmlns:a16="http://schemas.microsoft.com/office/drawing/2014/main" id="{31EC632A-0975-8E17-DFDA-5645DBAEC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009681" y="3312835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164" name="Graphic 39">
                <a:extLst>
                  <a:ext uri="{FF2B5EF4-FFF2-40B4-BE49-F238E27FC236}">
                    <a16:creationId xmlns:a16="http://schemas.microsoft.com/office/drawing/2014/main" id="{61080433-AE8D-7681-3ACB-34CC3847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447665" y="3312835"/>
                <a:ext cx="126000" cy="126000"/>
              </a:xfrm>
              <a:prstGeom prst="rect">
                <a:avLst/>
              </a:prstGeom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371548C-21E5-7324-46AF-B47F42BEF5CD}"/>
                </a:ext>
              </a:extLst>
            </p:cNvPr>
            <p:cNvSpPr txBox="1"/>
            <p:nvPr/>
          </p:nvSpPr>
          <p:spPr>
            <a:xfrm>
              <a:off x="1311019" y="4622104"/>
              <a:ext cx="435587" cy="23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  <a:endParaRPr lang="ko-KR" altLang="en-US" sz="500">
                <a:solidFill>
                  <a:srgbClr val="0070C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787C231-C4F9-FAD5-2DCC-7C4BD4D4905E}"/>
                </a:ext>
              </a:extLst>
            </p:cNvPr>
            <p:cNvSpPr txBox="1"/>
            <p:nvPr/>
          </p:nvSpPr>
          <p:spPr>
            <a:xfrm>
              <a:off x="1390866" y="5117655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1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07F58D8-BB48-E595-C1B6-2C4D17836E18}"/>
                </a:ext>
              </a:extLst>
            </p:cNvPr>
            <p:cNvSpPr txBox="1"/>
            <p:nvPr/>
          </p:nvSpPr>
          <p:spPr>
            <a:xfrm>
              <a:off x="2850846" y="5112937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2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74F556-98D6-D796-86A5-8DB942900A56}"/>
                </a:ext>
              </a:extLst>
            </p:cNvPr>
            <p:cNvSpPr txBox="1"/>
            <p:nvPr/>
          </p:nvSpPr>
          <p:spPr>
            <a:xfrm>
              <a:off x="1032797" y="4862046"/>
              <a:ext cx="1669801" cy="232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00" b="1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Amazon EKS Cluster</a:t>
              </a:r>
              <a:endParaRPr lang="en-US" altLang="ko-KR" sz="500" b="1" dirty="0">
                <a:ln w="0"/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AD4BB6A-B3C0-25D1-EAD2-1FEB281398A9}"/>
                </a:ext>
              </a:extLst>
            </p:cNvPr>
            <p:cNvSpPr txBox="1"/>
            <p:nvPr/>
          </p:nvSpPr>
          <p:spPr>
            <a:xfrm>
              <a:off x="1431007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1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312FE07-E6ED-B329-66BA-475836A7D7DD}"/>
                </a:ext>
              </a:extLst>
            </p:cNvPr>
            <p:cNvSpPr txBox="1"/>
            <p:nvPr/>
          </p:nvSpPr>
          <p:spPr>
            <a:xfrm>
              <a:off x="2888922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2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pic>
          <p:nvPicPr>
            <p:cNvPr id="122" name="Graphic 8">
              <a:extLst>
                <a:ext uri="{FF2B5EF4-FFF2-40B4-BE49-F238E27FC236}">
                  <a16:creationId xmlns:a16="http://schemas.microsoft.com/office/drawing/2014/main" id="{750CF2B0-9DEE-B61F-F519-7C1D0DCD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780" y="5052494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8" descr="How to expose more than 5 ports for a LoadBalancer k8s service in GCP | by  George Tseres | Medium">
              <a:extLst>
                <a:ext uri="{FF2B5EF4-FFF2-40B4-BE49-F238E27FC236}">
                  <a16:creationId xmlns:a16="http://schemas.microsoft.com/office/drawing/2014/main" id="{7BC29E30-D0C3-A47B-E1E2-9D9E75162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474" y="5757335"/>
              <a:ext cx="222968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ABF25A4-5B09-03EE-962D-1B9D5DC2F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335895" y="5417250"/>
              <a:ext cx="219236" cy="216000"/>
            </a:xfrm>
            <a:prstGeom prst="rect">
              <a:avLst/>
            </a:prstGeom>
          </p:spPr>
        </p:pic>
      </p:grpSp>
      <p:sp>
        <p:nvSpPr>
          <p:cNvPr id="200" name="타원 199">
            <a:extLst>
              <a:ext uri="{FF2B5EF4-FFF2-40B4-BE49-F238E27FC236}">
                <a16:creationId xmlns:a16="http://schemas.microsoft.com/office/drawing/2014/main" id="{09B3BD32-BFEA-817B-7654-402C89189946}"/>
              </a:ext>
            </a:extLst>
          </p:cNvPr>
          <p:cNvSpPr/>
          <p:nvPr/>
        </p:nvSpPr>
        <p:spPr>
          <a:xfrm>
            <a:off x="10969967" y="1082617"/>
            <a:ext cx="615449" cy="430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9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EKS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EA0A4F-3C6C-8A7E-5BBF-64A38C4879BF}"/>
              </a:ext>
            </a:extLst>
          </p:cNvPr>
          <p:cNvSpPr txBox="1"/>
          <p:nvPr/>
        </p:nvSpPr>
        <p:spPr>
          <a:xfrm>
            <a:off x="910820" y="843036"/>
            <a:ext cx="5780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  <a:latin typeface="Amazon Ember" panose="020B0603020204020204"/>
              </a:rPr>
              <a:t>EKS Ingress</a:t>
            </a:r>
            <a:endParaRPr lang="en-US" altLang="ko-KR" b="1">
              <a:solidFill>
                <a:srgbClr val="224D60"/>
              </a:solidFill>
            </a:endParaRPr>
          </a:p>
          <a:p>
            <a:endParaRPr lang="en-US" altLang="ko-KR" b="1">
              <a:solidFill>
                <a:srgbClr val="224D60"/>
              </a:solidFill>
            </a:endParaRPr>
          </a:p>
          <a:p>
            <a:r>
              <a:rPr lang="en-US" altLang="ko-KR" sz="1600">
                <a:solidFill>
                  <a:srgbClr val="224D60"/>
                </a:solidFill>
                <a:latin typeface="Amazon Ember" panose="020B0603020204020204"/>
              </a:rPr>
              <a:t>Ingress</a:t>
            </a:r>
            <a:r>
              <a:rPr lang="ko-KR" altLang="en-US" sz="1600">
                <a:solidFill>
                  <a:srgbClr val="224D60"/>
                </a:solidFill>
                <a:latin typeface="Amazon Ember" panose="020B0603020204020204"/>
              </a:rPr>
              <a:t>를 </a:t>
            </a:r>
            <a:r>
              <a:rPr lang="en-US" altLang="ko-KR" sz="1600">
                <a:solidFill>
                  <a:srgbClr val="224D60"/>
                </a:solidFill>
                <a:latin typeface="Amazon Ember" panose="020B0603020204020204"/>
              </a:rPr>
              <a:t>ALB </a:t>
            </a:r>
            <a:r>
              <a:rPr lang="ko-KR" altLang="en-US" sz="1600">
                <a:solidFill>
                  <a:srgbClr val="224D60"/>
                </a:solidFill>
                <a:latin typeface="Amazon Ember" panose="020B0603020204020204"/>
              </a:rPr>
              <a:t>및 서비스 오브젝트와 연동</a:t>
            </a:r>
            <a:endParaRPr lang="en-US" altLang="ko-KR" sz="1600">
              <a:solidFill>
                <a:srgbClr val="224D60"/>
              </a:solidFill>
              <a:latin typeface="Amazon Ember" panose="020B0603020204020204"/>
            </a:endParaRPr>
          </a:p>
          <a:p>
            <a:r>
              <a:rPr lang="en-US" altLang="ko-KR" sz="1600">
                <a:solidFill>
                  <a:srgbClr val="224D60"/>
                </a:solidFill>
              </a:rPr>
              <a:t>Ingress</a:t>
            </a:r>
            <a:r>
              <a:rPr lang="ko-KR" altLang="en-US" sz="1600">
                <a:solidFill>
                  <a:srgbClr val="224D60"/>
                </a:solidFill>
              </a:rPr>
              <a:t>에 </a:t>
            </a:r>
            <a:r>
              <a:rPr lang="en-US" altLang="ko-KR" sz="1600">
                <a:solidFill>
                  <a:srgbClr val="224D60"/>
                </a:solidFill>
              </a:rPr>
              <a:t>ACM </a:t>
            </a:r>
            <a:r>
              <a:rPr lang="ko-KR" altLang="en-US" sz="1600">
                <a:solidFill>
                  <a:srgbClr val="224D60"/>
                </a:solidFill>
              </a:rPr>
              <a:t>인증서를 등록하여 </a:t>
            </a:r>
            <a:r>
              <a:rPr lang="en-US" altLang="ko-KR" sz="1600">
                <a:solidFill>
                  <a:srgbClr val="224D60"/>
                </a:solidFill>
              </a:rPr>
              <a:t>https </a:t>
            </a:r>
            <a:r>
              <a:rPr lang="ko-KR" altLang="en-US" sz="1600">
                <a:solidFill>
                  <a:srgbClr val="224D60"/>
                </a:solidFill>
              </a:rPr>
              <a:t>통신을 활성화</a:t>
            </a:r>
            <a:endParaRPr lang="en-US" altLang="ko-KR" sz="1600" dirty="0">
              <a:solidFill>
                <a:srgbClr val="224D60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64AE442-6F46-6F9F-99F2-F8F5FAAD3994}"/>
              </a:ext>
            </a:extLst>
          </p:cNvPr>
          <p:cNvCxnSpPr>
            <a:cxnSpLocks/>
          </p:cNvCxnSpPr>
          <p:nvPr/>
        </p:nvCxnSpPr>
        <p:spPr>
          <a:xfrm>
            <a:off x="1023909" y="1297042"/>
            <a:ext cx="431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4B4B960-A9F4-4E46-76AB-01A47233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95" y="925831"/>
            <a:ext cx="712517" cy="70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D11511-4C9A-EFE4-A786-96FB1685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20" y="2275132"/>
            <a:ext cx="2099080" cy="3125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6C8733-2165-4F0D-94DF-DDFF6FFF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70" y="2439549"/>
            <a:ext cx="2487062" cy="35356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01B483-707E-128D-EE68-D2563AB89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19" y="2574236"/>
            <a:ext cx="5444571" cy="42921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2FC7F26-18E8-2E91-7C72-ADEAAF46D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639" y="3199981"/>
            <a:ext cx="5116168" cy="10571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5997C9-312A-8785-728A-2016CBF2DD42}"/>
              </a:ext>
            </a:extLst>
          </p:cNvPr>
          <p:cNvSpPr txBox="1"/>
          <p:nvPr/>
        </p:nvSpPr>
        <p:spPr>
          <a:xfrm>
            <a:off x="6820007" y="2835165"/>
            <a:ext cx="612648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solidFill>
                  <a:srgbClr val="224D60"/>
                </a:solidFill>
                <a:latin typeface="Amazon Ember" panose="020B0603020204020204"/>
              </a:rPr>
              <a:t>각 리전에서 </a:t>
            </a:r>
            <a:r>
              <a:rPr lang="en-US" altLang="ko-KR" sz="1300" b="1">
                <a:solidFill>
                  <a:srgbClr val="224D60"/>
                </a:solidFill>
                <a:latin typeface="Amazon Ember" panose="020B0603020204020204"/>
              </a:rPr>
              <a:t>kubectl get ing </a:t>
            </a:r>
            <a:r>
              <a:rPr lang="ko-KR" altLang="en-US" sz="1300" b="1">
                <a:solidFill>
                  <a:srgbClr val="224D60"/>
                </a:solidFill>
                <a:latin typeface="Amazon Ember" panose="020B0603020204020204"/>
              </a:rPr>
              <a:t>입력</a:t>
            </a:r>
            <a:r>
              <a:rPr lang="en-US" altLang="ko-KR" sz="1300" b="1">
                <a:solidFill>
                  <a:srgbClr val="224D60"/>
                </a:solidFill>
                <a:latin typeface="Amazon Ember" panose="020B0603020204020204"/>
              </a:rPr>
              <a:t> </a:t>
            </a:r>
            <a:endParaRPr lang="en-US" altLang="ko-KR" sz="1300" b="1" dirty="0">
              <a:solidFill>
                <a:srgbClr val="224D6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6E55FC-6426-7140-EB51-97C97D00ED36}"/>
              </a:ext>
            </a:extLst>
          </p:cNvPr>
          <p:cNvSpPr/>
          <p:nvPr/>
        </p:nvSpPr>
        <p:spPr>
          <a:xfrm>
            <a:off x="1562100" y="5072111"/>
            <a:ext cx="4990089" cy="46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F9561F-460C-08BC-B88E-1308D561921F}"/>
              </a:ext>
            </a:extLst>
          </p:cNvPr>
          <p:cNvSpPr/>
          <p:nvPr/>
        </p:nvSpPr>
        <p:spPr>
          <a:xfrm>
            <a:off x="1870582" y="6267773"/>
            <a:ext cx="1063118" cy="519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32D86A5-E734-4F30-0685-D4D45B6526A6}"/>
              </a:ext>
            </a:extLst>
          </p:cNvPr>
          <p:cNvSpPr/>
          <p:nvPr/>
        </p:nvSpPr>
        <p:spPr>
          <a:xfrm>
            <a:off x="10305667" y="624617"/>
            <a:ext cx="443662" cy="1095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7711DC2-A530-F049-1B9E-9CDB10C91B6F}"/>
              </a:ext>
            </a:extLst>
          </p:cNvPr>
          <p:cNvSpPr/>
          <p:nvPr/>
        </p:nvSpPr>
        <p:spPr>
          <a:xfrm>
            <a:off x="8515357" y="3283092"/>
            <a:ext cx="3453449" cy="958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8B80EC-7A40-B7BE-5C20-BE9B1B4949E4}"/>
              </a:ext>
            </a:extLst>
          </p:cNvPr>
          <p:cNvSpPr/>
          <p:nvPr/>
        </p:nvSpPr>
        <p:spPr>
          <a:xfrm>
            <a:off x="6820007" y="3272417"/>
            <a:ext cx="943926" cy="96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E2EB85E5-CD72-4E7C-B0DD-126D2FFC613A}"/>
              </a:ext>
            </a:extLst>
          </p:cNvPr>
          <p:cNvCxnSpPr>
            <a:cxnSpLocks/>
            <a:stCxn id="127" idx="0"/>
            <a:endCxn id="159" idx="1"/>
          </p:cNvCxnSpPr>
          <p:nvPr/>
        </p:nvCxnSpPr>
        <p:spPr>
          <a:xfrm rot="5400000" flipH="1" flipV="1">
            <a:off x="7817659" y="676982"/>
            <a:ext cx="2069746" cy="3121124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6B7A2D7C-3A7A-ACF9-03B1-B292499B29AE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0637447" y="827087"/>
            <a:ext cx="1082978" cy="244532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F16C930-8C09-28A9-BA61-8E3143CF0E4B}"/>
              </a:ext>
            </a:extLst>
          </p:cNvPr>
          <p:cNvGrpSpPr/>
          <p:nvPr/>
        </p:nvGrpSpPr>
        <p:grpSpPr>
          <a:xfrm>
            <a:off x="8229600" y="272715"/>
            <a:ext cx="3785885" cy="2090623"/>
            <a:chOff x="215352" y="4622104"/>
            <a:chExt cx="3676736" cy="2030351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91FD5C87-B2E8-69EB-7034-CD68C805F8CD}"/>
                </a:ext>
              </a:extLst>
            </p:cNvPr>
            <p:cNvGrpSpPr/>
            <p:nvPr/>
          </p:nvGrpSpPr>
          <p:grpSpPr>
            <a:xfrm>
              <a:off x="215352" y="4622796"/>
              <a:ext cx="3676736" cy="2029659"/>
              <a:chOff x="1858879" y="2659055"/>
              <a:chExt cx="3633205" cy="2005629"/>
            </a:xfrm>
          </p:grpSpPr>
          <p:sp>
            <p:nvSpPr>
              <p:cNvPr id="160" name="Rectangle 17">
                <a:extLst>
                  <a:ext uri="{FF2B5EF4-FFF2-40B4-BE49-F238E27FC236}">
                    <a16:creationId xmlns:a16="http://schemas.microsoft.com/office/drawing/2014/main" id="{F48568BA-636D-51CA-E7AE-9D4EFA5973FD}"/>
                  </a:ext>
                </a:extLst>
              </p:cNvPr>
              <p:cNvSpPr/>
              <p:nvPr/>
            </p:nvSpPr>
            <p:spPr>
              <a:xfrm>
                <a:off x="2536711" y="2889260"/>
                <a:ext cx="2955373" cy="1775424"/>
              </a:xfrm>
              <a:prstGeom prst="rect">
                <a:avLst/>
              </a:prstGeom>
              <a:noFill/>
              <a:ln w="12700" cmpd="sng">
                <a:solidFill>
                  <a:srgbClr val="D86613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46521"/>
                          <a:gd name="connsiteY0" fmla="*/ 0 h 1969919"/>
                          <a:gd name="connsiteX1" fmla="*/ 508622 w 3246521"/>
                          <a:gd name="connsiteY1" fmla="*/ 0 h 1969919"/>
                          <a:gd name="connsiteX2" fmla="*/ 952313 w 3246521"/>
                          <a:gd name="connsiteY2" fmla="*/ 0 h 1969919"/>
                          <a:gd name="connsiteX3" fmla="*/ 1558330 w 3246521"/>
                          <a:gd name="connsiteY3" fmla="*/ 0 h 1969919"/>
                          <a:gd name="connsiteX4" fmla="*/ 2066952 w 3246521"/>
                          <a:gd name="connsiteY4" fmla="*/ 0 h 1969919"/>
                          <a:gd name="connsiteX5" fmla="*/ 2575573 w 3246521"/>
                          <a:gd name="connsiteY5" fmla="*/ 0 h 1969919"/>
                          <a:gd name="connsiteX6" fmla="*/ 3246521 w 3246521"/>
                          <a:gd name="connsiteY6" fmla="*/ 0 h 1969919"/>
                          <a:gd name="connsiteX7" fmla="*/ 3246521 w 3246521"/>
                          <a:gd name="connsiteY7" fmla="*/ 453081 h 1969919"/>
                          <a:gd name="connsiteX8" fmla="*/ 3246521 w 3246521"/>
                          <a:gd name="connsiteY8" fmla="*/ 945561 h 1969919"/>
                          <a:gd name="connsiteX9" fmla="*/ 3246521 w 3246521"/>
                          <a:gd name="connsiteY9" fmla="*/ 1398642 h 1969919"/>
                          <a:gd name="connsiteX10" fmla="*/ 3246521 w 3246521"/>
                          <a:gd name="connsiteY10" fmla="*/ 1969919 h 1969919"/>
                          <a:gd name="connsiteX11" fmla="*/ 2705434 w 3246521"/>
                          <a:gd name="connsiteY11" fmla="*/ 1969919 h 1969919"/>
                          <a:gd name="connsiteX12" fmla="*/ 2196813 w 3246521"/>
                          <a:gd name="connsiteY12" fmla="*/ 1969919 h 1969919"/>
                          <a:gd name="connsiteX13" fmla="*/ 1590795 w 3246521"/>
                          <a:gd name="connsiteY13" fmla="*/ 1969919 h 1969919"/>
                          <a:gd name="connsiteX14" fmla="*/ 984778 w 3246521"/>
                          <a:gd name="connsiteY14" fmla="*/ 1969919 h 1969919"/>
                          <a:gd name="connsiteX15" fmla="*/ 508622 w 3246521"/>
                          <a:gd name="connsiteY15" fmla="*/ 1969919 h 1969919"/>
                          <a:gd name="connsiteX16" fmla="*/ 0 w 3246521"/>
                          <a:gd name="connsiteY16" fmla="*/ 1969919 h 1969919"/>
                          <a:gd name="connsiteX17" fmla="*/ 0 w 3246521"/>
                          <a:gd name="connsiteY17" fmla="*/ 1438041 h 1969919"/>
                          <a:gd name="connsiteX18" fmla="*/ 0 w 3246521"/>
                          <a:gd name="connsiteY18" fmla="*/ 1004659 h 1969919"/>
                          <a:gd name="connsiteX19" fmla="*/ 0 w 3246521"/>
                          <a:gd name="connsiteY19" fmla="*/ 551577 h 1969919"/>
                          <a:gd name="connsiteX20" fmla="*/ 0 w 3246521"/>
                          <a:gd name="connsiteY20" fmla="*/ 0 h 1969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46521" h="1969919" extrusionOk="0">
                            <a:moveTo>
                              <a:pt x="0" y="0"/>
                            </a:moveTo>
                            <a:cubicBezTo>
                              <a:pt x="141564" y="-140"/>
                              <a:pt x="256237" y="25947"/>
                              <a:pt x="508622" y="0"/>
                            </a:cubicBezTo>
                            <a:cubicBezTo>
                              <a:pt x="761007" y="-25947"/>
                              <a:pt x="738720" y="13232"/>
                              <a:pt x="952313" y="0"/>
                            </a:cubicBezTo>
                            <a:cubicBezTo>
                              <a:pt x="1165906" y="-13232"/>
                              <a:pt x="1345166" y="4706"/>
                              <a:pt x="1558330" y="0"/>
                            </a:cubicBezTo>
                            <a:cubicBezTo>
                              <a:pt x="1771494" y="-4706"/>
                              <a:pt x="1951501" y="8751"/>
                              <a:pt x="2066952" y="0"/>
                            </a:cubicBezTo>
                            <a:cubicBezTo>
                              <a:pt x="2182403" y="-8751"/>
                              <a:pt x="2431984" y="37100"/>
                              <a:pt x="2575573" y="0"/>
                            </a:cubicBezTo>
                            <a:cubicBezTo>
                              <a:pt x="2719162" y="-37100"/>
                              <a:pt x="3008876" y="74877"/>
                              <a:pt x="3246521" y="0"/>
                            </a:cubicBezTo>
                            <a:cubicBezTo>
                              <a:pt x="3278798" y="94370"/>
                              <a:pt x="3218825" y="256525"/>
                              <a:pt x="3246521" y="453081"/>
                            </a:cubicBezTo>
                            <a:cubicBezTo>
                              <a:pt x="3274217" y="649637"/>
                              <a:pt x="3213552" y="816291"/>
                              <a:pt x="3246521" y="945561"/>
                            </a:cubicBezTo>
                            <a:cubicBezTo>
                              <a:pt x="3279490" y="1074831"/>
                              <a:pt x="3239792" y="1248386"/>
                              <a:pt x="3246521" y="1398642"/>
                            </a:cubicBezTo>
                            <a:cubicBezTo>
                              <a:pt x="3253250" y="1548898"/>
                              <a:pt x="3225855" y="1761863"/>
                              <a:pt x="3246521" y="1969919"/>
                            </a:cubicBezTo>
                            <a:cubicBezTo>
                              <a:pt x="3081171" y="1981988"/>
                              <a:pt x="2894715" y="1952476"/>
                              <a:pt x="2705434" y="1969919"/>
                            </a:cubicBezTo>
                            <a:cubicBezTo>
                              <a:pt x="2516153" y="1987362"/>
                              <a:pt x="2421759" y="1946358"/>
                              <a:pt x="2196813" y="1969919"/>
                            </a:cubicBezTo>
                            <a:cubicBezTo>
                              <a:pt x="1971867" y="1993480"/>
                              <a:pt x="1888385" y="1909224"/>
                              <a:pt x="1590795" y="1969919"/>
                            </a:cubicBezTo>
                            <a:cubicBezTo>
                              <a:pt x="1293205" y="2030614"/>
                              <a:pt x="1133413" y="1925901"/>
                              <a:pt x="984778" y="1969919"/>
                            </a:cubicBezTo>
                            <a:cubicBezTo>
                              <a:pt x="836143" y="2013937"/>
                              <a:pt x="625890" y="1945972"/>
                              <a:pt x="508622" y="1969919"/>
                            </a:cubicBezTo>
                            <a:cubicBezTo>
                              <a:pt x="391354" y="1993866"/>
                              <a:pt x="233667" y="1962737"/>
                              <a:pt x="0" y="1969919"/>
                            </a:cubicBezTo>
                            <a:cubicBezTo>
                              <a:pt x="-60023" y="1841400"/>
                              <a:pt x="37433" y="1639376"/>
                              <a:pt x="0" y="1438041"/>
                            </a:cubicBezTo>
                            <a:cubicBezTo>
                              <a:pt x="-37433" y="1236706"/>
                              <a:pt x="42310" y="1186871"/>
                              <a:pt x="0" y="1004659"/>
                            </a:cubicBezTo>
                            <a:cubicBezTo>
                              <a:pt x="-42310" y="822447"/>
                              <a:pt x="9379" y="694591"/>
                              <a:pt x="0" y="551577"/>
                            </a:cubicBezTo>
                            <a:cubicBezTo>
                              <a:pt x="-9379" y="408563"/>
                              <a:pt x="23357" y="20123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EB34F4B3-D47A-033B-F485-6F266C4C8995}"/>
                  </a:ext>
                </a:extLst>
              </p:cNvPr>
              <p:cNvGrpSpPr/>
              <p:nvPr/>
            </p:nvGrpSpPr>
            <p:grpSpPr>
              <a:xfrm>
                <a:off x="1858879" y="4102305"/>
                <a:ext cx="557856" cy="553112"/>
                <a:chOff x="6096000" y="2051812"/>
                <a:chExt cx="1118391" cy="1152895"/>
              </a:xfrm>
            </p:grpSpPr>
            <p:sp>
              <p:nvSpPr>
                <p:cNvPr id="188" name="Rectangle 6">
                  <a:extLst>
                    <a:ext uri="{FF2B5EF4-FFF2-40B4-BE49-F238E27FC236}">
                      <a16:creationId xmlns:a16="http://schemas.microsoft.com/office/drawing/2014/main" id="{9C3E4568-18BF-329A-C918-6954A406A03E}"/>
                    </a:ext>
                  </a:extLst>
                </p:cNvPr>
                <p:cNvSpPr/>
                <p:nvPr/>
              </p:nvSpPr>
              <p:spPr>
                <a:xfrm>
                  <a:off x="6096000" y="2051812"/>
                  <a:ext cx="1118391" cy="1152895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Rectangle 32">
                  <a:extLst>
                    <a:ext uri="{FF2B5EF4-FFF2-40B4-BE49-F238E27FC236}">
                      <a16:creationId xmlns:a16="http://schemas.microsoft.com/office/drawing/2014/main" id="{FDCBD528-2D71-E606-F358-C1FF25DECE93}"/>
                    </a:ext>
                  </a:extLst>
                </p:cNvPr>
                <p:cNvSpPr/>
                <p:nvPr/>
              </p:nvSpPr>
              <p:spPr>
                <a:xfrm>
                  <a:off x="6187280" y="2225098"/>
                  <a:ext cx="936228" cy="896682"/>
                </a:xfrm>
                <a:prstGeom prst="rect">
                  <a:avLst/>
                </a:prstGeom>
                <a:solidFill>
                  <a:srgbClr val="1D8900">
                    <a:alpha val="9804"/>
                  </a:srgbClr>
                </a:solidFill>
                <a:ln w="12700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90" name="Graphic 60">
                  <a:extLst>
                    <a:ext uri="{FF2B5EF4-FFF2-40B4-BE49-F238E27FC236}">
                      <a16:creationId xmlns:a16="http://schemas.microsoft.com/office/drawing/2014/main" id="{2C0B0246-1729-B01D-48A8-05414872F2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7808" y="2434150"/>
                  <a:ext cx="459837" cy="459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62" name="화살표: 굽음 161">
                <a:extLst>
                  <a:ext uri="{FF2B5EF4-FFF2-40B4-BE49-F238E27FC236}">
                    <a16:creationId xmlns:a16="http://schemas.microsoft.com/office/drawing/2014/main" id="{2ABB3516-ABA3-39C2-04E2-B59ED3A29D74}"/>
                  </a:ext>
                </a:extLst>
              </p:cNvPr>
              <p:cNvSpPr/>
              <p:nvPr/>
            </p:nvSpPr>
            <p:spPr>
              <a:xfrm>
                <a:off x="2133600" y="3836138"/>
                <a:ext cx="369202" cy="390230"/>
              </a:xfrm>
              <a:prstGeom prst="ben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Picture 4" descr="Deploy Kubernetes Control Plane using Charmhub - The Open Operator  Collection">
                <a:extLst>
                  <a:ext uri="{FF2B5EF4-FFF2-40B4-BE49-F238E27FC236}">
                    <a16:creationId xmlns:a16="http://schemas.microsoft.com/office/drawing/2014/main" id="{B4440E31-A2B1-54E7-B64B-0AE8636D3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35" y="4166720"/>
                <a:ext cx="468560" cy="468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6" descr="CNCF Branding | Argo">
                <a:extLst>
                  <a:ext uri="{FF2B5EF4-FFF2-40B4-BE49-F238E27FC236}">
                    <a16:creationId xmlns:a16="http://schemas.microsoft.com/office/drawing/2014/main" id="{030DD333-EDBD-C754-7BEE-C54B738CF3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195" y="4167279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Graphic 23">
                <a:extLst>
                  <a:ext uri="{FF2B5EF4-FFF2-40B4-BE49-F238E27FC236}">
                    <a16:creationId xmlns:a16="http://schemas.microsoft.com/office/drawing/2014/main" id="{DAECA923-0C2E-0CDC-C137-7F5B07C9A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6711" y="2889260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5898754A-751F-F4BD-151E-225E22F464EE}"/>
                  </a:ext>
                </a:extLst>
              </p:cNvPr>
              <p:cNvGrpSpPr/>
              <p:nvPr/>
            </p:nvGrpSpPr>
            <p:grpSpPr>
              <a:xfrm>
                <a:off x="2777523" y="2659055"/>
                <a:ext cx="2605301" cy="1443249"/>
                <a:chOff x="2707503" y="2659055"/>
                <a:chExt cx="2605301" cy="1443249"/>
              </a:xfrm>
            </p:grpSpPr>
            <p:sp>
              <p:nvSpPr>
                <p:cNvPr id="169" name="Rectangle 6">
                  <a:extLst>
                    <a:ext uri="{FF2B5EF4-FFF2-40B4-BE49-F238E27FC236}">
                      <a16:creationId xmlns:a16="http://schemas.microsoft.com/office/drawing/2014/main" id="{31923152-A2D9-15E8-BF61-02C915B5C902}"/>
                    </a:ext>
                  </a:extLst>
                </p:cNvPr>
                <p:cNvSpPr/>
                <p:nvPr/>
              </p:nvSpPr>
              <p:spPr>
                <a:xfrm>
                  <a:off x="2707503" y="2659055"/>
                  <a:ext cx="2605301" cy="1443249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A6645136-7267-F8A3-8C64-272A1A6AAE94}"/>
                    </a:ext>
                  </a:extLst>
                </p:cNvPr>
                <p:cNvGrpSpPr/>
                <p:nvPr/>
              </p:nvGrpSpPr>
              <p:grpSpPr>
                <a:xfrm>
                  <a:off x="2838902" y="3076317"/>
                  <a:ext cx="865777" cy="917288"/>
                  <a:chOff x="8256636" y="1401611"/>
                  <a:chExt cx="1510572" cy="1772411"/>
                </a:xfrm>
              </p:grpSpPr>
              <p:pic>
                <p:nvPicPr>
                  <p:cNvPr id="182" name="Graphic 32">
                    <a:extLst>
                      <a:ext uri="{FF2B5EF4-FFF2-40B4-BE49-F238E27FC236}">
                        <a16:creationId xmlns:a16="http://schemas.microsoft.com/office/drawing/2014/main" id="{86408FCF-3B5B-582E-639E-7FB1DECA7D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Rectangle 7">
                    <a:extLst>
                      <a:ext uri="{FF2B5EF4-FFF2-40B4-BE49-F238E27FC236}">
                        <a16:creationId xmlns:a16="http://schemas.microsoft.com/office/drawing/2014/main" id="{A6BD16D7-67B8-82C3-25F3-958AA77A112C}"/>
                      </a:ext>
                    </a:extLst>
                  </p:cNvPr>
                  <p:cNvSpPr/>
                  <p:nvPr/>
                </p:nvSpPr>
                <p:spPr>
                  <a:xfrm>
                    <a:off x="8352837" y="1587999"/>
                    <a:ext cx="1315428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Rectangle 31">
                    <a:extLst>
                      <a:ext uri="{FF2B5EF4-FFF2-40B4-BE49-F238E27FC236}">
                        <a16:creationId xmlns:a16="http://schemas.microsoft.com/office/drawing/2014/main" id="{853436C4-9FCD-7380-5429-C625883ADC86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5" name="Rectangle 10">
                    <a:extLst>
                      <a:ext uri="{FF2B5EF4-FFF2-40B4-BE49-F238E27FC236}">
                        <a16:creationId xmlns:a16="http://schemas.microsoft.com/office/drawing/2014/main" id="{FBA4EE22-53F5-40FA-F778-F70C5557CADF}"/>
                      </a:ext>
                    </a:extLst>
                  </p:cNvPr>
                  <p:cNvSpPr/>
                  <p:nvPr/>
                </p:nvSpPr>
                <p:spPr>
                  <a:xfrm>
                    <a:off x="8256636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F4881E6-803B-254A-1E6E-9E57E8876727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6C0F4555-9DF7-9B50-926F-FDC1FACA47D7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4F4F266-3A62-FEEA-7E87-632574E42977}"/>
                    </a:ext>
                  </a:extLst>
                </p:cNvPr>
                <p:cNvSpPr txBox="1"/>
                <p:nvPr/>
              </p:nvSpPr>
              <p:spPr>
                <a:xfrm>
                  <a:off x="2816132" y="2868653"/>
                  <a:ext cx="363707" cy="127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ko-KR" altLang="en-US" sz="1000"/>
                </a:p>
              </p:txBody>
            </p:sp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3B3783B1-D52E-2228-89E2-C31C74C139EB}"/>
                    </a:ext>
                  </a:extLst>
                </p:cNvPr>
                <p:cNvGrpSpPr/>
                <p:nvPr/>
              </p:nvGrpSpPr>
              <p:grpSpPr>
                <a:xfrm>
                  <a:off x="4283056" y="3076317"/>
                  <a:ext cx="865777" cy="917288"/>
                  <a:chOff x="8256631" y="1401611"/>
                  <a:chExt cx="1510572" cy="1772411"/>
                </a:xfrm>
              </p:grpSpPr>
              <p:pic>
                <p:nvPicPr>
                  <p:cNvPr id="176" name="Graphic 32">
                    <a:extLst>
                      <a:ext uri="{FF2B5EF4-FFF2-40B4-BE49-F238E27FC236}">
                        <a16:creationId xmlns:a16="http://schemas.microsoft.com/office/drawing/2014/main" id="{EC867772-7182-A964-FA11-B605747444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Rectangle 7">
                    <a:extLst>
                      <a:ext uri="{FF2B5EF4-FFF2-40B4-BE49-F238E27FC236}">
                        <a16:creationId xmlns:a16="http://schemas.microsoft.com/office/drawing/2014/main" id="{3E1D2AA4-A1E1-9CEB-A67A-A3B30FF4DD21}"/>
                      </a:ext>
                    </a:extLst>
                  </p:cNvPr>
                  <p:cNvSpPr/>
                  <p:nvPr/>
                </p:nvSpPr>
                <p:spPr>
                  <a:xfrm>
                    <a:off x="8349866" y="1588000"/>
                    <a:ext cx="1315425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Rectangle 31">
                    <a:extLst>
                      <a:ext uri="{FF2B5EF4-FFF2-40B4-BE49-F238E27FC236}">
                        <a16:creationId xmlns:a16="http://schemas.microsoft.com/office/drawing/2014/main" id="{F27B1D0C-7412-4F5E-2852-E61289FDB57C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9" name="Rectangle 10">
                    <a:extLst>
                      <a:ext uri="{FF2B5EF4-FFF2-40B4-BE49-F238E27FC236}">
                        <a16:creationId xmlns:a16="http://schemas.microsoft.com/office/drawing/2014/main" id="{C133BF41-E603-879B-7EE8-82FCD0D45E84}"/>
                      </a:ext>
                    </a:extLst>
                  </p:cNvPr>
                  <p:cNvSpPr/>
                  <p:nvPr/>
                </p:nvSpPr>
                <p:spPr>
                  <a:xfrm>
                    <a:off x="8256631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6C687912-3139-D985-BD2F-D062E2F2E8EB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4AC5AED7-6AB9-3CA1-8648-C33C1C942129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pic>
              <p:nvPicPr>
                <p:cNvPr id="173" name="Graphic 16">
                  <a:extLst>
                    <a:ext uri="{FF2B5EF4-FFF2-40B4-BE49-F238E27FC236}">
                      <a16:creationId xmlns:a16="http://schemas.microsoft.com/office/drawing/2014/main" id="{6609A186-239E-CF9A-8DE7-395B5C22A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503" y="2663993"/>
                  <a:ext cx="216000" cy="216000"/>
                </a:xfrm>
                <a:prstGeom prst="rect">
                  <a:avLst/>
                </a:prstGeom>
              </p:spPr>
            </p:pic>
            <p:pic>
              <p:nvPicPr>
                <p:cNvPr id="174" name="Graphic 21">
                  <a:extLst>
                    <a:ext uri="{FF2B5EF4-FFF2-40B4-BE49-F238E27FC236}">
                      <a16:creationId xmlns:a16="http://schemas.microsoft.com/office/drawing/2014/main" id="{80670811-78FB-DC26-5110-437E6691E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47" y="3172781"/>
                  <a:ext cx="126000" cy="126000"/>
                </a:xfrm>
                <a:prstGeom prst="rect">
                  <a:avLst/>
                </a:prstGeom>
              </p:spPr>
            </p:pic>
            <p:pic>
              <p:nvPicPr>
                <p:cNvPr id="175" name="Graphic 21">
                  <a:extLst>
                    <a:ext uri="{FF2B5EF4-FFF2-40B4-BE49-F238E27FC236}">
                      <a16:creationId xmlns:a16="http://schemas.microsoft.com/office/drawing/2014/main" id="{436B99B8-5E66-883E-7ADB-7B00664D7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8067" y="3172781"/>
                  <a:ext cx="126000" cy="126000"/>
                </a:xfrm>
                <a:prstGeom prst="rect">
                  <a:avLst/>
                </a:prstGeom>
              </p:spPr>
            </p:pic>
          </p:grpSp>
          <p:pic>
            <p:nvPicPr>
              <p:cNvPr id="167" name="Graphic 39">
                <a:extLst>
                  <a:ext uri="{FF2B5EF4-FFF2-40B4-BE49-F238E27FC236}">
                    <a16:creationId xmlns:a16="http://schemas.microsoft.com/office/drawing/2014/main" id="{E78AF26F-6196-EA2C-0D98-1D30B2241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09681" y="3312835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168" name="Graphic 39">
                <a:extLst>
                  <a:ext uri="{FF2B5EF4-FFF2-40B4-BE49-F238E27FC236}">
                    <a16:creationId xmlns:a16="http://schemas.microsoft.com/office/drawing/2014/main" id="{55CAE7B8-0C6C-AC18-B600-D916143AF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447665" y="3312835"/>
                <a:ext cx="126000" cy="126000"/>
              </a:xfrm>
              <a:prstGeom prst="rect">
                <a:avLst/>
              </a:prstGeom>
            </p:spPr>
          </p:pic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C38D697-5FBB-8DE7-41E9-06D11F99804A}"/>
                </a:ext>
              </a:extLst>
            </p:cNvPr>
            <p:cNvSpPr txBox="1"/>
            <p:nvPr/>
          </p:nvSpPr>
          <p:spPr>
            <a:xfrm>
              <a:off x="1311019" y="4622104"/>
              <a:ext cx="435587" cy="23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  <a:endParaRPr lang="ko-KR" altLang="en-US" sz="500">
                <a:solidFill>
                  <a:srgbClr val="0070C0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336449D-0199-1745-CBB2-82CC7131F695}"/>
                </a:ext>
              </a:extLst>
            </p:cNvPr>
            <p:cNvSpPr txBox="1"/>
            <p:nvPr/>
          </p:nvSpPr>
          <p:spPr>
            <a:xfrm>
              <a:off x="1383867" y="5112937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1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9E793BE-D37F-3F1D-EEC8-5568DA65D097}"/>
                </a:ext>
              </a:extLst>
            </p:cNvPr>
            <p:cNvSpPr txBox="1"/>
            <p:nvPr/>
          </p:nvSpPr>
          <p:spPr>
            <a:xfrm>
              <a:off x="2844879" y="5112937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2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3137D61-B4EE-F6E8-D044-DBCAE5B6EBC3}"/>
                </a:ext>
              </a:extLst>
            </p:cNvPr>
            <p:cNvSpPr txBox="1"/>
            <p:nvPr/>
          </p:nvSpPr>
          <p:spPr>
            <a:xfrm>
              <a:off x="1032797" y="4862046"/>
              <a:ext cx="1669801" cy="232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00" b="1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Amazon EKS Cluster</a:t>
              </a:r>
              <a:endParaRPr lang="en-US" altLang="ko-KR" sz="500" b="1" dirty="0">
                <a:ln w="0"/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74C459C-4AB0-F622-50E3-9C23C880EF2F}"/>
                </a:ext>
              </a:extLst>
            </p:cNvPr>
            <p:cNvSpPr txBox="1"/>
            <p:nvPr/>
          </p:nvSpPr>
          <p:spPr>
            <a:xfrm>
              <a:off x="1431007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1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F356AD-BE24-41D0-E61F-E55FE8ABF9A4}"/>
                </a:ext>
              </a:extLst>
            </p:cNvPr>
            <p:cNvSpPr txBox="1"/>
            <p:nvPr/>
          </p:nvSpPr>
          <p:spPr>
            <a:xfrm>
              <a:off x="2888922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2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pic>
          <p:nvPicPr>
            <p:cNvPr id="157" name="Graphic 8">
              <a:extLst>
                <a:ext uri="{FF2B5EF4-FFF2-40B4-BE49-F238E27FC236}">
                  <a16:creationId xmlns:a16="http://schemas.microsoft.com/office/drawing/2014/main" id="{20BDE947-0039-808E-C955-42E377E3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780" y="5052494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8" descr="How to expose more than 5 ports for a LoadBalancer k8s service in GCP | by  George Tseres | Medium">
              <a:extLst>
                <a:ext uri="{FF2B5EF4-FFF2-40B4-BE49-F238E27FC236}">
                  <a16:creationId xmlns:a16="http://schemas.microsoft.com/office/drawing/2014/main" id="{AF78D372-5998-52C1-75A9-D43191C6B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474" y="5757335"/>
              <a:ext cx="222968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0A34E21-2C35-F3EA-4E72-D7066064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895" y="5417250"/>
              <a:ext cx="219236" cy="216000"/>
            </a:xfrm>
            <a:prstGeom prst="rect">
              <a:avLst/>
            </a:prstGeom>
          </p:spPr>
        </p:pic>
      </p:grp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1B83AEC3-5A28-58C5-81B9-FA2CE757EE4D}"/>
              </a:ext>
            </a:extLst>
          </p:cNvPr>
          <p:cNvCxnSpPr>
            <a:cxnSpLocks/>
          </p:cNvCxnSpPr>
          <p:nvPr/>
        </p:nvCxnSpPr>
        <p:spPr>
          <a:xfrm>
            <a:off x="10526241" y="962722"/>
            <a:ext cx="0" cy="11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9F98778A-1B02-0254-FC08-1081B5E5842B}"/>
              </a:ext>
            </a:extLst>
          </p:cNvPr>
          <p:cNvCxnSpPr>
            <a:cxnSpLocks/>
          </p:cNvCxnSpPr>
          <p:nvPr/>
        </p:nvCxnSpPr>
        <p:spPr>
          <a:xfrm>
            <a:off x="10526241" y="1323111"/>
            <a:ext cx="0" cy="11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645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EKS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44998-5F7F-0908-A922-23109E79FABD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EA0A4F-3C6C-8A7E-5BBF-64A38C4879BF}"/>
              </a:ext>
            </a:extLst>
          </p:cNvPr>
          <p:cNvSpPr txBox="1"/>
          <p:nvPr/>
        </p:nvSpPr>
        <p:spPr>
          <a:xfrm>
            <a:off x="910820" y="843036"/>
            <a:ext cx="5780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  <a:latin typeface="Amazon Ember" panose="020B0603020204020204"/>
              </a:rPr>
              <a:t>EKS service</a:t>
            </a:r>
            <a:endParaRPr lang="en-US" altLang="ko-KR" b="1">
              <a:solidFill>
                <a:srgbClr val="224D60"/>
              </a:solidFill>
            </a:endParaRPr>
          </a:p>
          <a:p>
            <a:endParaRPr lang="en-US" altLang="ko-KR" b="1">
              <a:solidFill>
                <a:srgbClr val="224D60"/>
              </a:solidFill>
            </a:endParaRPr>
          </a:p>
          <a:p>
            <a:r>
              <a:rPr lang="en-US" altLang="ko-KR" sz="1600">
                <a:solidFill>
                  <a:srgbClr val="224D60"/>
                </a:solidFill>
              </a:rPr>
              <a:t>80</a:t>
            </a:r>
            <a:r>
              <a:rPr lang="ko-KR" altLang="en-US" sz="1600">
                <a:solidFill>
                  <a:srgbClr val="224D60"/>
                </a:solidFill>
              </a:rPr>
              <a:t>번 포트를 활성화하는 노드포트 타입의 서비스를 배포하여 서비스가 해당 포트를 통해 파드로 접근할 수 있게 구성</a:t>
            </a:r>
            <a:endParaRPr lang="en-US" altLang="ko-KR" sz="1600" dirty="0">
              <a:solidFill>
                <a:srgbClr val="224D60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64AE442-6F46-6F9F-99F2-F8F5FAAD3994}"/>
              </a:ext>
            </a:extLst>
          </p:cNvPr>
          <p:cNvCxnSpPr>
            <a:cxnSpLocks/>
          </p:cNvCxnSpPr>
          <p:nvPr/>
        </p:nvCxnSpPr>
        <p:spPr>
          <a:xfrm>
            <a:off x="1023909" y="1297042"/>
            <a:ext cx="431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A29206-E3CE-7592-716A-B46410F2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0" y="2000868"/>
            <a:ext cx="3088231" cy="35994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88949-5D5E-5E2E-2812-B033F4B8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02" y="2168044"/>
            <a:ext cx="3162162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A3B14A-F566-7D7E-2999-6BA89FD19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90" y="2342807"/>
            <a:ext cx="3082758" cy="3600000"/>
          </a:xfrm>
          <a:prstGeom prst="rect">
            <a:avLst/>
          </a:prstGeom>
        </p:spPr>
      </p:pic>
      <p:pic>
        <p:nvPicPr>
          <p:cNvPr id="16" name="Picture 8" descr="How to expose more than 5 ports for a LoadBalancer k8s service in GCP | by  George Tseres | Medium">
            <a:extLst>
              <a:ext uri="{FF2B5EF4-FFF2-40B4-BE49-F238E27FC236}">
                <a16:creationId xmlns:a16="http://schemas.microsoft.com/office/drawing/2014/main" id="{C02AE993-EA98-4B75-EBD7-2E185713C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9" y="918510"/>
            <a:ext cx="724646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4B7C20-97C5-CCD8-9280-BB4A01BF7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646" y="2992289"/>
            <a:ext cx="6752178" cy="5193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7988CF-D8B8-66AC-A8A8-D6BC4A121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646" y="3631309"/>
            <a:ext cx="6807855" cy="48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D1F164-AABA-89BE-E2C2-B25522197D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5596" y="4233819"/>
            <a:ext cx="7052524" cy="48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E8C232-38C8-00E4-FB19-B8520FE4642F}"/>
              </a:ext>
            </a:extLst>
          </p:cNvPr>
          <p:cNvSpPr txBox="1"/>
          <p:nvPr/>
        </p:nvSpPr>
        <p:spPr>
          <a:xfrm>
            <a:off x="4728082" y="2547882"/>
            <a:ext cx="61245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>
                <a:solidFill>
                  <a:srgbClr val="224D60"/>
                </a:solidFill>
                <a:latin typeface="Amazon Ember" panose="020B0603020204020204"/>
              </a:rPr>
              <a:t>각 리전에서 </a:t>
            </a:r>
            <a:r>
              <a:rPr lang="en-US" altLang="ko-KR" sz="1500" b="1">
                <a:solidFill>
                  <a:srgbClr val="224D60"/>
                </a:solidFill>
                <a:latin typeface="Amazon Ember" panose="020B0603020204020204"/>
              </a:rPr>
              <a:t>kubectl get service </a:t>
            </a:r>
            <a:r>
              <a:rPr lang="ko-KR" altLang="en-US" sz="1500" b="1">
                <a:solidFill>
                  <a:srgbClr val="224D60"/>
                </a:solidFill>
                <a:latin typeface="Amazon Ember" panose="020B0603020204020204"/>
              </a:rPr>
              <a:t>입력</a:t>
            </a:r>
            <a:r>
              <a:rPr lang="en-US" altLang="ko-KR" sz="1500" b="1">
                <a:solidFill>
                  <a:srgbClr val="224D60"/>
                </a:solidFill>
                <a:latin typeface="Amazon Ember" panose="020B0603020204020204"/>
              </a:rPr>
              <a:t> </a:t>
            </a:r>
            <a:endParaRPr lang="en-US" altLang="ko-KR" sz="1500" b="1" dirty="0">
              <a:solidFill>
                <a:srgbClr val="224D6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13BB22-C7AB-0FD9-2EBD-20DEEDB455DD}"/>
              </a:ext>
            </a:extLst>
          </p:cNvPr>
          <p:cNvSpPr/>
          <p:nvPr/>
        </p:nvSpPr>
        <p:spPr>
          <a:xfrm>
            <a:off x="4784645" y="3311876"/>
            <a:ext cx="6807855" cy="218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5099D-1B51-D0DA-D3F4-C3DA9F4E288F}"/>
              </a:ext>
            </a:extLst>
          </p:cNvPr>
          <p:cNvSpPr/>
          <p:nvPr/>
        </p:nvSpPr>
        <p:spPr>
          <a:xfrm>
            <a:off x="4784645" y="3942786"/>
            <a:ext cx="6807855" cy="218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A1A363-E277-D543-283B-589706D30EB1}"/>
              </a:ext>
            </a:extLst>
          </p:cNvPr>
          <p:cNvSpPr/>
          <p:nvPr/>
        </p:nvSpPr>
        <p:spPr>
          <a:xfrm>
            <a:off x="4784645" y="4520778"/>
            <a:ext cx="7103513" cy="24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7C8750-5072-C974-B61D-B41AF5737877}"/>
              </a:ext>
            </a:extLst>
          </p:cNvPr>
          <p:cNvSpPr/>
          <p:nvPr/>
        </p:nvSpPr>
        <p:spPr>
          <a:xfrm>
            <a:off x="1727707" y="5072111"/>
            <a:ext cx="1082168" cy="798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DF61521-CA09-6E80-98DD-396751A13345}"/>
              </a:ext>
            </a:extLst>
          </p:cNvPr>
          <p:cNvCxnSpPr>
            <a:stCxn id="31" idx="3"/>
            <a:endCxn id="26" idx="1"/>
          </p:cNvCxnSpPr>
          <p:nvPr/>
        </p:nvCxnSpPr>
        <p:spPr>
          <a:xfrm flipV="1">
            <a:off x="2809875" y="3421053"/>
            <a:ext cx="1974770" cy="2050281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85F5C8A7-2D99-1F5E-740D-5735184D6A60}"/>
              </a:ext>
            </a:extLst>
          </p:cNvPr>
          <p:cNvCxnSpPr>
            <a:cxnSpLocks/>
            <a:stCxn id="26" idx="0"/>
            <a:endCxn id="106" idx="4"/>
          </p:cNvCxnSpPr>
          <p:nvPr/>
        </p:nvCxnSpPr>
        <p:spPr>
          <a:xfrm rot="5400000" flipH="1" flipV="1">
            <a:off x="8571098" y="1358495"/>
            <a:ext cx="1570857" cy="2335907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DDEF0D-6AFF-90A3-BEDB-99DA7B2955F2}"/>
              </a:ext>
            </a:extLst>
          </p:cNvPr>
          <p:cNvGrpSpPr/>
          <p:nvPr/>
        </p:nvGrpSpPr>
        <p:grpSpPr>
          <a:xfrm>
            <a:off x="8229600" y="272715"/>
            <a:ext cx="3785885" cy="2090623"/>
            <a:chOff x="215352" y="4622104"/>
            <a:chExt cx="3676736" cy="20303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76A4B8-2C49-F9DA-A6D3-7FD763357785}"/>
                </a:ext>
              </a:extLst>
            </p:cNvPr>
            <p:cNvGrpSpPr/>
            <p:nvPr/>
          </p:nvGrpSpPr>
          <p:grpSpPr>
            <a:xfrm>
              <a:off x="215352" y="4622796"/>
              <a:ext cx="3676736" cy="2029659"/>
              <a:chOff x="1858879" y="2659055"/>
              <a:chExt cx="3633205" cy="2005629"/>
            </a:xfrm>
          </p:grpSpPr>
          <p:sp>
            <p:nvSpPr>
              <p:cNvPr id="28" name="Rectangle 17">
                <a:extLst>
                  <a:ext uri="{FF2B5EF4-FFF2-40B4-BE49-F238E27FC236}">
                    <a16:creationId xmlns:a16="http://schemas.microsoft.com/office/drawing/2014/main" id="{C4C215D1-12FE-5F38-B89C-E760FA0747AF}"/>
                  </a:ext>
                </a:extLst>
              </p:cNvPr>
              <p:cNvSpPr/>
              <p:nvPr/>
            </p:nvSpPr>
            <p:spPr>
              <a:xfrm>
                <a:off x="2536711" y="2889260"/>
                <a:ext cx="2955373" cy="1775424"/>
              </a:xfrm>
              <a:prstGeom prst="rect">
                <a:avLst/>
              </a:prstGeom>
              <a:noFill/>
              <a:ln w="12700" cmpd="sng">
                <a:solidFill>
                  <a:srgbClr val="D86613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46521"/>
                          <a:gd name="connsiteY0" fmla="*/ 0 h 1969919"/>
                          <a:gd name="connsiteX1" fmla="*/ 508622 w 3246521"/>
                          <a:gd name="connsiteY1" fmla="*/ 0 h 1969919"/>
                          <a:gd name="connsiteX2" fmla="*/ 952313 w 3246521"/>
                          <a:gd name="connsiteY2" fmla="*/ 0 h 1969919"/>
                          <a:gd name="connsiteX3" fmla="*/ 1558330 w 3246521"/>
                          <a:gd name="connsiteY3" fmla="*/ 0 h 1969919"/>
                          <a:gd name="connsiteX4" fmla="*/ 2066952 w 3246521"/>
                          <a:gd name="connsiteY4" fmla="*/ 0 h 1969919"/>
                          <a:gd name="connsiteX5" fmla="*/ 2575573 w 3246521"/>
                          <a:gd name="connsiteY5" fmla="*/ 0 h 1969919"/>
                          <a:gd name="connsiteX6" fmla="*/ 3246521 w 3246521"/>
                          <a:gd name="connsiteY6" fmla="*/ 0 h 1969919"/>
                          <a:gd name="connsiteX7" fmla="*/ 3246521 w 3246521"/>
                          <a:gd name="connsiteY7" fmla="*/ 453081 h 1969919"/>
                          <a:gd name="connsiteX8" fmla="*/ 3246521 w 3246521"/>
                          <a:gd name="connsiteY8" fmla="*/ 945561 h 1969919"/>
                          <a:gd name="connsiteX9" fmla="*/ 3246521 w 3246521"/>
                          <a:gd name="connsiteY9" fmla="*/ 1398642 h 1969919"/>
                          <a:gd name="connsiteX10" fmla="*/ 3246521 w 3246521"/>
                          <a:gd name="connsiteY10" fmla="*/ 1969919 h 1969919"/>
                          <a:gd name="connsiteX11" fmla="*/ 2705434 w 3246521"/>
                          <a:gd name="connsiteY11" fmla="*/ 1969919 h 1969919"/>
                          <a:gd name="connsiteX12" fmla="*/ 2196813 w 3246521"/>
                          <a:gd name="connsiteY12" fmla="*/ 1969919 h 1969919"/>
                          <a:gd name="connsiteX13" fmla="*/ 1590795 w 3246521"/>
                          <a:gd name="connsiteY13" fmla="*/ 1969919 h 1969919"/>
                          <a:gd name="connsiteX14" fmla="*/ 984778 w 3246521"/>
                          <a:gd name="connsiteY14" fmla="*/ 1969919 h 1969919"/>
                          <a:gd name="connsiteX15" fmla="*/ 508622 w 3246521"/>
                          <a:gd name="connsiteY15" fmla="*/ 1969919 h 1969919"/>
                          <a:gd name="connsiteX16" fmla="*/ 0 w 3246521"/>
                          <a:gd name="connsiteY16" fmla="*/ 1969919 h 1969919"/>
                          <a:gd name="connsiteX17" fmla="*/ 0 w 3246521"/>
                          <a:gd name="connsiteY17" fmla="*/ 1438041 h 1969919"/>
                          <a:gd name="connsiteX18" fmla="*/ 0 w 3246521"/>
                          <a:gd name="connsiteY18" fmla="*/ 1004659 h 1969919"/>
                          <a:gd name="connsiteX19" fmla="*/ 0 w 3246521"/>
                          <a:gd name="connsiteY19" fmla="*/ 551577 h 1969919"/>
                          <a:gd name="connsiteX20" fmla="*/ 0 w 3246521"/>
                          <a:gd name="connsiteY20" fmla="*/ 0 h 1969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46521" h="1969919" extrusionOk="0">
                            <a:moveTo>
                              <a:pt x="0" y="0"/>
                            </a:moveTo>
                            <a:cubicBezTo>
                              <a:pt x="141564" y="-140"/>
                              <a:pt x="256237" y="25947"/>
                              <a:pt x="508622" y="0"/>
                            </a:cubicBezTo>
                            <a:cubicBezTo>
                              <a:pt x="761007" y="-25947"/>
                              <a:pt x="738720" y="13232"/>
                              <a:pt x="952313" y="0"/>
                            </a:cubicBezTo>
                            <a:cubicBezTo>
                              <a:pt x="1165906" y="-13232"/>
                              <a:pt x="1345166" y="4706"/>
                              <a:pt x="1558330" y="0"/>
                            </a:cubicBezTo>
                            <a:cubicBezTo>
                              <a:pt x="1771494" y="-4706"/>
                              <a:pt x="1951501" y="8751"/>
                              <a:pt x="2066952" y="0"/>
                            </a:cubicBezTo>
                            <a:cubicBezTo>
                              <a:pt x="2182403" y="-8751"/>
                              <a:pt x="2431984" y="37100"/>
                              <a:pt x="2575573" y="0"/>
                            </a:cubicBezTo>
                            <a:cubicBezTo>
                              <a:pt x="2719162" y="-37100"/>
                              <a:pt x="3008876" y="74877"/>
                              <a:pt x="3246521" y="0"/>
                            </a:cubicBezTo>
                            <a:cubicBezTo>
                              <a:pt x="3278798" y="94370"/>
                              <a:pt x="3218825" y="256525"/>
                              <a:pt x="3246521" y="453081"/>
                            </a:cubicBezTo>
                            <a:cubicBezTo>
                              <a:pt x="3274217" y="649637"/>
                              <a:pt x="3213552" y="816291"/>
                              <a:pt x="3246521" y="945561"/>
                            </a:cubicBezTo>
                            <a:cubicBezTo>
                              <a:pt x="3279490" y="1074831"/>
                              <a:pt x="3239792" y="1248386"/>
                              <a:pt x="3246521" y="1398642"/>
                            </a:cubicBezTo>
                            <a:cubicBezTo>
                              <a:pt x="3253250" y="1548898"/>
                              <a:pt x="3225855" y="1761863"/>
                              <a:pt x="3246521" y="1969919"/>
                            </a:cubicBezTo>
                            <a:cubicBezTo>
                              <a:pt x="3081171" y="1981988"/>
                              <a:pt x="2894715" y="1952476"/>
                              <a:pt x="2705434" y="1969919"/>
                            </a:cubicBezTo>
                            <a:cubicBezTo>
                              <a:pt x="2516153" y="1987362"/>
                              <a:pt x="2421759" y="1946358"/>
                              <a:pt x="2196813" y="1969919"/>
                            </a:cubicBezTo>
                            <a:cubicBezTo>
                              <a:pt x="1971867" y="1993480"/>
                              <a:pt x="1888385" y="1909224"/>
                              <a:pt x="1590795" y="1969919"/>
                            </a:cubicBezTo>
                            <a:cubicBezTo>
                              <a:pt x="1293205" y="2030614"/>
                              <a:pt x="1133413" y="1925901"/>
                              <a:pt x="984778" y="1969919"/>
                            </a:cubicBezTo>
                            <a:cubicBezTo>
                              <a:pt x="836143" y="2013937"/>
                              <a:pt x="625890" y="1945972"/>
                              <a:pt x="508622" y="1969919"/>
                            </a:cubicBezTo>
                            <a:cubicBezTo>
                              <a:pt x="391354" y="1993866"/>
                              <a:pt x="233667" y="1962737"/>
                              <a:pt x="0" y="1969919"/>
                            </a:cubicBezTo>
                            <a:cubicBezTo>
                              <a:pt x="-60023" y="1841400"/>
                              <a:pt x="37433" y="1639376"/>
                              <a:pt x="0" y="1438041"/>
                            </a:cubicBezTo>
                            <a:cubicBezTo>
                              <a:pt x="-37433" y="1236706"/>
                              <a:pt x="42310" y="1186871"/>
                              <a:pt x="0" y="1004659"/>
                            </a:cubicBezTo>
                            <a:cubicBezTo>
                              <a:pt x="-42310" y="822447"/>
                              <a:pt x="9379" y="694591"/>
                              <a:pt x="0" y="551577"/>
                            </a:cubicBezTo>
                            <a:cubicBezTo>
                              <a:pt x="-9379" y="408563"/>
                              <a:pt x="23357" y="20123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4F4BDD9-402C-20B5-1468-5F320E595EDB}"/>
                  </a:ext>
                </a:extLst>
              </p:cNvPr>
              <p:cNvGrpSpPr/>
              <p:nvPr/>
            </p:nvGrpSpPr>
            <p:grpSpPr>
              <a:xfrm>
                <a:off x="1858879" y="4102305"/>
                <a:ext cx="557856" cy="553112"/>
                <a:chOff x="6096000" y="2051812"/>
                <a:chExt cx="1118391" cy="1152895"/>
              </a:xfrm>
            </p:grpSpPr>
            <p:sp>
              <p:nvSpPr>
                <p:cNvPr id="110" name="Rectangle 6">
                  <a:extLst>
                    <a:ext uri="{FF2B5EF4-FFF2-40B4-BE49-F238E27FC236}">
                      <a16:creationId xmlns:a16="http://schemas.microsoft.com/office/drawing/2014/main" id="{5E06D489-1E9C-04F0-6797-F2A8E9615FF0}"/>
                    </a:ext>
                  </a:extLst>
                </p:cNvPr>
                <p:cNvSpPr/>
                <p:nvPr/>
              </p:nvSpPr>
              <p:spPr>
                <a:xfrm>
                  <a:off x="6096000" y="2051812"/>
                  <a:ext cx="1118391" cy="1152895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32">
                  <a:extLst>
                    <a:ext uri="{FF2B5EF4-FFF2-40B4-BE49-F238E27FC236}">
                      <a16:creationId xmlns:a16="http://schemas.microsoft.com/office/drawing/2014/main" id="{A1F030D9-AC84-AC58-3878-09AD6E08986F}"/>
                    </a:ext>
                  </a:extLst>
                </p:cNvPr>
                <p:cNvSpPr/>
                <p:nvPr/>
              </p:nvSpPr>
              <p:spPr>
                <a:xfrm>
                  <a:off x="6187280" y="2225098"/>
                  <a:ext cx="936228" cy="896682"/>
                </a:xfrm>
                <a:prstGeom prst="rect">
                  <a:avLst/>
                </a:prstGeom>
                <a:solidFill>
                  <a:srgbClr val="1D8900">
                    <a:alpha val="9804"/>
                  </a:srgbClr>
                </a:solidFill>
                <a:ln w="12700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2" name="Graphic 60">
                  <a:extLst>
                    <a:ext uri="{FF2B5EF4-FFF2-40B4-BE49-F238E27FC236}">
                      <a16:creationId xmlns:a16="http://schemas.microsoft.com/office/drawing/2014/main" id="{B3C8EB7A-2833-270B-2B94-169D81B04E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7808" y="2434150"/>
                  <a:ext cx="459837" cy="459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3" name="화살표: 굽음 32">
                <a:extLst>
                  <a:ext uri="{FF2B5EF4-FFF2-40B4-BE49-F238E27FC236}">
                    <a16:creationId xmlns:a16="http://schemas.microsoft.com/office/drawing/2014/main" id="{52142C7C-BE61-CF06-876A-BC4BA12B0272}"/>
                  </a:ext>
                </a:extLst>
              </p:cNvPr>
              <p:cNvSpPr/>
              <p:nvPr/>
            </p:nvSpPr>
            <p:spPr>
              <a:xfrm>
                <a:off x="2133600" y="3836138"/>
                <a:ext cx="369202" cy="390230"/>
              </a:xfrm>
              <a:prstGeom prst="ben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4" name="Picture 4" descr="Deploy Kubernetes Control Plane using Charmhub - The Open Operator  Collection">
                <a:extLst>
                  <a:ext uri="{FF2B5EF4-FFF2-40B4-BE49-F238E27FC236}">
                    <a16:creationId xmlns:a16="http://schemas.microsoft.com/office/drawing/2014/main" id="{0F3ED35A-F70F-E5F1-7D6B-6350BF1F0C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35" y="4166720"/>
                <a:ext cx="468560" cy="468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6" descr="CNCF Branding | Argo">
                <a:extLst>
                  <a:ext uri="{FF2B5EF4-FFF2-40B4-BE49-F238E27FC236}">
                    <a16:creationId xmlns:a16="http://schemas.microsoft.com/office/drawing/2014/main" id="{9B19A90F-F74F-8049-C060-8505385A5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195" y="4167279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Graphic 23">
                <a:extLst>
                  <a:ext uri="{FF2B5EF4-FFF2-40B4-BE49-F238E27FC236}">
                    <a16:creationId xmlns:a16="http://schemas.microsoft.com/office/drawing/2014/main" id="{C828F342-4730-D7BE-5EF7-BB777F568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6711" y="2889260"/>
                <a:ext cx="216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09F2DD8-AD7D-A14C-983D-8355447AA874}"/>
                  </a:ext>
                </a:extLst>
              </p:cNvPr>
              <p:cNvGrpSpPr/>
              <p:nvPr/>
            </p:nvGrpSpPr>
            <p:grpSpPr>
              <a:xfrm>
                <a:off x="2777523" y="2659055"/>
                <a:ext cx="2605301" cy="1443249"/>
                <a:chOff x="2707503" y="2659055"/>
                <a:chExt cx="2605301" cy="1443249"/>
              </a:xfrm>
            </p:grpSpPr>
            <p:sp>
              <p:nvSpPr>
                <p:cNvPr id="60" name="Rectangle 6">
                  <a:extLst>
                    <a:ext uri="{FF2B5EF4-FFF2-40B4-BE49-F238E27FC236}">
                      <a16:creationId xmlns:a16="http://schemas.microsoft.com/office/drawing/2014/main" id="{4CCA4AEC-1044-9FA6-16AF-A61469DB97BC}"/>
                    </a:ext>
                  </a:extLst>
                </p:cNvPr>
                <p:cNvSpPr/>
                <p:nvPr/>
              </p:nvSpPr>
              <p:spPr>
                <a:xfrm>
                  <a:off x="2707503" y="2659055"/>
                  <a:ext cx="2605301" cy="1443249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 dirty="0">
                    <a:ln w="0"/>
                    <a:solidFill>
                      <a:srgbClr val="1E89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413D4023-354F-5A89-2121-8179719A6D11}"/>
                    </a:ext>
                  </a:extLst>
                </p:cNvPr>
                <p:cNvGrpSpPr/>
                <p:nvPr/>
              </p:nvGrpSpPr>
              <p:grpSpPr>
                <a:xfrm>
                  <a:off x="2838902" y="3076317"/>
                  <a:ext cx="865777" cy="917288"/>
                  <a:chOff x="8256636" y="1401611"/>
                  <a:chExt cx="1510572" cy="1772411"/>
                </a:xfrm>
              </p:grpSpPr>
              <p:pic>
                <p:nvPicPr>
                  <p:cNvPr id="75" name="Graphic 32">
                    <a:extLst>
                      <a:ext uri="{FF2B5EF4-FFF2-40B4-BE49-F238E27FC236}">
                        <a16:creationId xmlns:a16="http://schemas.microsoft.com/office/drawing/2014/main" id="{C0963885-BC5D-2D79-939B-E934E2F9F5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6" name="Rectangle 7">
                    <a:extLst>
                      <a:ext uri="{FF2B5EF4-FFF2-40B4-BE49-F238E27FC236}">
                        <a16:creationId xmlns:a16="http://schemas.microsoft.com/office/drawing/2014/main" id="{A37742DA-EE96-CCDF-03E3-55A2BF217AB1}"/>
                      </a:ext>
                    </a:extLst>
                  </p:cNvPr>
                  <p:cNvSpPr/>
                  <p:nvPr/>
                </p:nvSpPr>
                <p:spPr>
                  <a:xfrm>
                    <a:off x="8352837" y="1587999"/>
                    <a:ext cx="1315428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Rectangle 31">
                    <a:extLst>
                      <a:ext uri="{FF2B5EF4-FFF2-40B4-BE49-F238E27FC236}">
                        <a16:creationId xmlns:a16="http://schemas.microsoft.com/office/drawing/2014/main" id="{74D2B2F0-E210-DE14-F38D-A60BA865DB50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7" name="Rectangle 10">
                    <a:extLst>
                      <a:ext uri="{FF2B5EF4-FFF2-40B4-BE49-F238E27FC236}">
                        <a16:creationId xmlns:a16="http://schemas.microsoft.com/office/drawing/2014/main" id="{226DD4A9-FB35-DAD0-88E8-CA9F2C097406}"/>
                      </a:ext>
                    </a:extLst>
                  </p:cNvPr>
                  <p:cNvSpPr/>
                  <p:nvPr/>
                </p:nvSpPr>
                <p:spPr>
                  <a:xfrm>
                    <a:off x="8256636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ABDEDE8E-6477-90B7-AC2A-44A57117DF6A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C3B5654-51E8-1F2E-2DB6-5420B59FE6BD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A19EEB5-6426-03DA-2398-E3C4C4398114}"/>
                    </a:ext>
                  </a:extLst>
                </p:cNvPr>
                <p:cNvSpPr txBox="1"/>
                <p:nvPr/>
              </p:nvSpPr>
              <p:spPr>
                <a:xfrm>
                  <a:off x="2816132" y="2868653"/>
                  <a:ext cx="363707" cy="1274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ko-KR" altLang="en-US" sz="100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3A39C47-9280-85D5-C20B-F9619D47E323}"/>
                    </a:ext>
                  </a:extLst>
                </p:cNvPr>
                <p:cNvGrpSpPr/>
                <p:nvPr/>
              </p:nvGrpSpPr>
              <p:grpSpPr>
                <a:xfrm>
                  <a:off x="4283056" y="3076317"/>
                  <a:ext cx="865777" cy="917288"/>
                  <a:chOff x="8256631" y="1401611"/>
                  <a:chExt cx="1510572" cy="1772411"/>
                </a:xfrm>
              </p:grpSpPr>
              <p:pic>
                <p:nvPicPr>
                  <p:cNvPr id="69" name="Graphic 32">
                    <a:extLst>
                      <a:ext uri="{FF2B5EF4-FFF2-40B4-BE49-F238E27FC236}">
                        <a16:creationId xmlns:a16="http://schemas.microsoft.com/office/drawing/2014/main" id="{3F4A7A07-FD07-7089-A544-A084FCC9B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2276" y="2157170"/>
                    <a:ext cx="712588" cy="712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0" name="Rectangle 7">
                    <a:extLst>
                      <a:ext uri="{FF2B5EF4-FFF2-40B4-BE49-F238E27FC236}">
                        <a16:creationId xmlns:a16="http://schemas.microsoft.com/office/drawing/2014/main" id="{38B393B4-6F5E-5806-42A2-9D143124D6B9}"/>
                      </a:ext>
                    </a:extLst>
                  </p:cNvPr>
                  <p:cNvSpPr/>
                  <p:nvPr/>
                </p:nvSpPr>
                <p:spPr>
                  <a:xfrm>
                    <a:off x="8350860" y="1588000"/>
                    <a:ext cx="1315425" cy="1515684"/>
                  </a:xfrm>
                  <a:prstGeom prst="rect">
                    <a:avLst/>
                  </a:prstGeom>
                  <a:solidFill>
                    <a:srgbClr val="007CBC">
                      <a:alpha val="9804"/>
                    </a:srgbClr>
                  </a:solidFill>
                  <a:ln w="12700"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Rectangle 31">
                    <a:extLst>
                      <a:ext uri="{FF2B5EF4-FFF2-40B4-BE49-F238E27FC236}">
                        <a16:creationId xmlns:a16="http://schemas.microsoft.com/office/drawing/2014/main" id="{6A3B2E15-B418-90EA-2B2C-2409E52B6B3D}"/>
                      </a:ext>
                    </a:extLst>
                  </p:cNvPr>
                  <p:cNvSpPr/>
                  <p:nvPr/>
                </p:nvSpPr>
                <p:spPr>
                  <a:xfrm>
                    <a:off x="8419486" y="1866802"/>
                    <a:ext cx="1178169" cy="1170931"/>
                  </a:xfrm>
                  <a:prstGeom prst="rect">
                    <a:avLst/>
                  </a:prstGeom>
                  <a:noFill/>
                  <a:ln w="12700">
                    <a:solidFill>
                      <a:srgbClr val="D8661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200" dirty="0">
                      <a:ln w="0"/>
                      <a:solidFill>
                        <a:srgbClr val="D8661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" name="Rectangle 10">
                    <a:extLst>
                      <a:ext uri="{FF2B5EF4-FFF2-40B4-BE49-F238E27FC236}">
                        <a16:creationId xmlns:a16="http://schemas.microsoft.com/office/drawing/2014/main" id="{C18296C9-9A63-2391-A99B-11C3A734FCEE}"/>
                      </a:ext>
                    </a:extLst>
                  </p:cNvPr>
                  <p:cNvSpPr/>
                  <p:nvPr/>
                </p:nvSpPr>
                <p:spPr>
                  <a:xfrm>
                    <a:off x="8256631" y="1401611"/>
                    <a:ext cx="1510572" cy="1772411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F77C67B7-9EA5-CFB4-B083-2377101D624E}"/>
                      </a:ext>
                    </a:extLst>
                  </p:cNvPr>
                  <p:cNvSpPr txBox="1"/>
                  <p:nvPr/>
                </p:nvSpPr>
                <p:spPr>
                  <a:xfrm>
                    <a:off x="8485853" y="1554629"/>
                    <a:ext cx="120937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ko-KR" sz="1000" dirty="0">
                      <a:solidFill>
                        <a:srgbClr val="5B9CD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95F6E1F-CDDF-397B-4FBA-84DF91312D2B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562" y="184499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1000">
                      <a:solidFill>
                        <a:srgbClr val="EE9012"/>
                      </a:solidFill>
                    </a:endParaRPr>
                  </a:p>
                </p:txBody>
              </p:sp>
            </p:grpSp>
            <p:pic>
              <p:nvPicPr>
                <p:cNvPr id="64" name="Graphic 16">
                  <a:extLst>
                    <a:ext uri="{FF2B5EF4-FFF2-40B4-BE49-F238E27FC236}">
                      <a16:creationId xmlns:a16="http://schemas.microsoft.com/office/drawing/2014/main" id="{FE5EC341-25E1-EAC7-3D1C-5C39DE4C4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503" y="2663993"/>
                  <a:ext cx="216000" cy="216000"/>
                </a:xfrm>
                <a:prstGeom prst="rect">
                  <a:avLst/>
                </a:prstGeom>
              </p:spPr>
            </p:pic>
            <p:pic>
              <p:nvPicPr>
                <p:cNvPr id="65" name="Graphic 21">
                  <a:extLst>
                    <a:ext uri="{FF2B5EF4-FFF2-40B4-BE49-F238E27FC236}">
                      <a16:creationId xmlns:a16="http://schemas.microsoft.com/office/drawing/2014/main" id="{3D48C1A9-D069-C07E-C53E-E65D7F8F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47" y="3172781"/>
                  <a:ext cx="126000" cy="126000"/>
                </a:xfrm>
                <a:prstGeom prst="rect">
                  <a:avLst/>
                </a:prstGeom>
              </p:spPr>
            </p:pic>
            <p:pic>
              <p:nvPicPr>
                <p:cNvPr id="68" name="Graphic 21">
                  <a:extLst>
                    <a:ext uri="{FF2B5EF4-FFF2-40B4-BE49-F238E27FC236}">
                      <a16:creationId xmlns:a16="http://schemas.microsoft.com/office/drawing/2014/main" id="{A5FA6968-C838-3365-6B7C-14ABB60B1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8067" y="3172781"/>
                  <a:ext cx="126000" cy="126000"/>
                </a:xfrm>
                <a:prstGeom prst="rect">
                  <a:avLst/>
                </a:prstGeom>
              </p:spPr>
            </p:pic>
          </p:grpSp>
          <p:pic>
            <p:nvPicPr>
              <p:cNvPr id="58" name="Graphic 39">
                <a:extLst>
                  <a:ext uri="{FF2B5EF4-FFF2-40B4-BE49-F238E27FC236}">
                    <a16:creationId xmlns:a16="http://schemas.microsoft.com/office/drawing/2014/main" id="{C9775DC3-2C98-34B0-FE6F-C834714D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009681" y="3312835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59" name="Graphic 39">
                <a:extLst>
                  <a:ext uri="{FF2B5EF4-FFF2-40B4-BE49-F238E27FC236}">
                    <a16:creationId xmlns:a16="http://schemas.microsoft.com/office/drawing/2014/main" id="{3F118DC1-7578-0C27-359B-F614C4A82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447665" y="3312835"/>
                <a:ext cx="126000" cy="1260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165D8E-CBD5-2D46-3A8D-C350BC2BC178}"/>
                </a:ext>
              </a:extLst>
            </p:cNvPr>
            <p:cNvSpPr txBox="1"/>
            <p:nvPr/>
          </p:nvSpPr>
          <p:spPr>
            <a:xfrm>
              <a:off x="1311019" y="4622104"/>
              <a:ext cx="435587" cy="23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  <a:endParaRPr lang="ko-KR" altLang="en-US" sz="50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6E66EE-91CC-6296-D889-459734175EEF}"/>
                </a:ext>
              </a:extLst>
            </p:cNvPr>
            <p:cNvSpPr txBox="1"/>
            <p:nvPr/>
          </p:nvSpPr>
          <p:spPr>
            <a:xfrm>
              <a:off x="1388252" y="5112937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1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96044-DD95-24B9-7745-78275E50EDFF}"/>
                </a:ext>
              </a:extLst>
            </p:cNvPr>
            <p:cNvSpPr txBox="1"/>
            <p:nvPr/>
          </p:nvSpPr>
          <p:spPr>
            <a:xfrm>
              <a:off x="2845947" y="5112937"/>
              <a:ext cx="836345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 2</a:t>
              </a:r>
              <a:endParaRPr lang="en-US" altLang="ko-KR" sz="4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D25304-A094-DBCC-2870-244F7B09B400}"/>
                </a:ext>
              </a:extLst>
            </p:cNvPr>
            <p:cNvSpPr txBox="1"/>
            <p:nvPr/>
          </p:nvSpPr>
          <p:spPr>
            <a:xfrm>
              <a:off x="1032797" y="4862046"/>
              <a:ext cx="1669801" cy="232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00" b="1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Amazon EKS Cluster</a:t>
              </a:r>
              <a:endParaRPr lang="en-US" altLang="ko-KR" sz="500" b="1" dirty="0">
                <a:ln w="0"/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23411C-2862-0B32-95E3-BCF00D77BCE1}"/>
                </a:ext>
              </a:extLst>
            </p:cNvPr>
            <p:cNvSpPr txBox="1"/>
            <p:nvPr/>
          </p:nvSpPr>
          <p:spPr>
            <a:xfrm>
              <a:off x="1431007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1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97F087-8E90-D180-8186-AF9075C98921}"/>
                </a:ext>
              </a:extLst>
            </p:cNvPr>
            <p:cNvSpPr txBox="1"/>
            <p:nvPr/>
          </p:nvSpPr>
          <p:spPr>
            <a:xfrm>
              <a:off x="2888922" y="5260466"/>
              <a:ext cx="719231" cy="210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>
                  <a:solidFill>
                    <a:srgbClr val="EE9012"/>
                  </a:solidFill>
                </a:rPr>
                <a:t>Worker node 2</a:t>
              </a:r>
              <a:endParaRPr lang="ko-KR" altLang="en-US" sz="400">
                <a:solidFill>
                  <a:srgbClr val="EE9012"/>
                </a:solidFill>
              </a:endParaRPr>
            </a:p>
          </p:txBody>
        </p:sp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2E8D8C9E-28A8-0C57-83BE-36CB61127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780" y="5052494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8" descr="How to expose more than 5 ports for a LoadBalancer k8s service in GCP | by  George Tseres | Medium">
              <a:extLst>
                <a:ext uri="{FF2B5EF4-FFF2-40B4-BE49-F238E27FC236}">
                  <a16:creationId xmlns:a16="http://schemas.microsoft.com/office/drawing/2014/main" id="{062A593A-84E6-0C92-86EF-6AA04CB0C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474" y="5757335"/>
              <a:ext cx="222968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7A0F06-1BFE-D8B7-4462-D1373CCA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335895" y="5417250"/>
              <a:ext cx="219236" cy="216000"/>
            </a:xfrm>
            <a:prstGeom prst="rect">
              <a:avLst/>
            </a:prstGeom>
          </p:spPr>
        </p:pic>
      </p:grp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670CEB27-B7BE-B6B0-1CFB-7E5D32B7EFCA}"/>
              </a:ext>
            </a:extLst>
          </p:cNvPr>
          <p:cNvCxnSpPr>
            <a:stCxn id="24" idx="1"/>
          </p:cNvCxnSpPr>
          <p:nvPr/>
        </p:nvCxnSpPr>
        <p:spPr>
          <a:xfrm rot="10800000">
            <a:off x="9957880" y="1307830"/>
            <a:ext cx="456840" cy="24502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7B930EE9-10B0-C4DD-1173-792416EB2325}"/>
              </a:ext>
            </a:extLst>
          </p:cNvPr>
          <p:cNvCxnSpPr>
            <a:stCxn id="24" idx="3"/>
          </p:cNvCxnSpPr>
          <p:nvPr/>
        </p:nvCxnSpPr>
        <p:spPr>
          <a:xfrm flipV="1">
            <a:off x="10644307" y="1307830"/>
            <a:ext cx="445174" cy="24502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92E40FA8-9A11-48C0-59D1-B929C32527EC}"/>
              </a:ext>
            </a:extLst>
          </p:cNvPr>
          <p:cNvCxnSpPr>
            <a:cxnSpLocks/>
          </p:cNvCxnSpPr>
          <p:nvPr/>
        </p:nvCxnSpPr>
        <p:spPr>
          <a:xfrm>
            <a:off x="10526241" y="962722"/>
            <a:ext cx="0" cy="11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DC35987-DE32-FA47-C840-6043FFC92910}"/>
              </a:ext>
            </a:extLst>
          </p:cNvPr>
          <p:cNvCxnSpPr>
            <a:cxnSpLocks/>
          </p:cNvCxnSpPr>
          <p:nvPr/>
        </p:nvCxnSpPr>
        <p:spPr>
          <a:xfrm>
            <a:off x="10526241" y="1323111"/>
            <a:ext cx="0" cy="11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DB49A133-E047-9706-2D22-0FD3E08ECDBF}"/>
              </a:ext>
            </a:extLst>
          </p:cNvPr>
          <p:cNvSpPr/>
          <p:nvPr/>
        </p:nvSpPr>
        <p:spPr>
          <a:xfrm>
            <a:off x="10328293" y="1291176"/>
            <a:ext cx="392374" cy="449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4DCBB-3D9B-2613-439C-F42225644306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C65C4-ED2B-280D-85C5-3E83F4603CA7}"/>
              </a:ext>
            </a:extLst>
          </p:cNvPr>
          <p:cNvSpPr txBox="1"/>
          <p:nvPr/>
        </p:nvSpPr>
        <p:spPr>
          <a:xfrm>
            <a:off x="1217180" y="272715"/>
            <a:ext cx="53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224D60"/>
                </a:solidFill>
              </a:rPr>
              <a:t>설계 및 구축</a:t>
            </a:r>
            <a:r>
              <a:rPr lang="en-US" altLang="ko-KR" sz="2800" b="1">
                <a:solidFill>
                  <a:srgbClr val="224D60"/>
                </a:solidFill>
              </a:rPr>
              <a:t>_</a:t>
            </a:r>
            <a:r>
              <a:rPr lang="en-US" altLang="ko-KR" sz="1600" b="1">
                <a:solidFill>
                  <a:srgbClr val="224D60"/>
                </a:solidFill>
              </a:rPr>
              <a:t>CI/CD</a:t>
            </a:r>
            <a:r>
              <a:rPr lang="en-US" altLang="ko-KR" sz="2800" b="1">
                <a:solidFill>
                  <a:srgbClr val="224D60"/>
                </a:solidFill>
              </a:rPr>
              <a:t> 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EA0A4F-3C6C-8A7E-5BBF-64A38C4879BF}"/>
              </a:ext>
            </a:extLst>
          </p:cNvPr>
          <p:cNvSpPr txBox="1"/>
          <p:nvPr/>
        </p:nvSpPr>
        <p:spPr>
          <a:xfrm>
            <a:off x="910820" y="843036"/>
            <a:ext cx="578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24D60"/>
                </a:solidFill>
              </a:rPr>
              <a:t>■  </a:t>
            </a:r>
            <a:r>
              <a:rPr lang="en-US" altLang="ko-KR" b="1">
                <a:solidFill>
                  <a:srgbClr val="224D60"/>
                </a:solidFill>
                <a:latin typeface="Amazon Ember" panose="020B0603020204020204"/>
              </a:rPr>
              <a:t>CI/CD</a:t>
            </a:r>
            <a:r>
              <a:rPr lang="ko-KR" altLang="en-US" b="1">
                <a:solidFill>
                  <a:srgbClr val="224D60"/>
                </a:solidFill>
                <a:latin typeface="Amazon Ember" panose="020B0603020204020204"/>
              </a:rPr>
              <a:t> 과정</a:t>
            </a:r>
            <a:endParaRPr lang="en-US" altLang="ko-KR" b="1">
              <a:solidFill>
                <a:srgbClr val="224D60"/>
              </a:solidFill>
            </a:endParaRPr>
          </a:p>
          <a:p>
            <a:endParaRPr lang="en-US" altLang="ko-KR" b="1">
              <a:solidFill>
                <a:srgbClr val="224D60"/>
              </a:solidFill>
            </a:endParaRPr>
          </a:p>
        </p:txBody>
      </p:sp>
      <p:pic>
        <p:nvPicPr>
          <p:cNvPr id="5" name="cut.1-1">
            <a:hlinkClick r:id="" action="ppaction://media"/>
            <a:extLst>
              <a:ext uri="{FF2B5EF4-FFF2-40B4-BE49-F238E27FC236}">
                <a16:creationId xmlns:a16="http://schemas.microsoft.com/office/drawing/2014/main" id="{AC9C1D8B-427A-0D25-8D65-5C50A025F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907" y="1251254"/>
            <a:ext cx="9550728" cy="53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6"/>
    </mc:Choice>
    <mc:Fallback xmlns="">
      <p:transition spd="slow" advTm="6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9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7564B1-A357-649F-AA45-72BB28EEBF4C}"/>
              </a:ext>
            </a:extLst>
          </p:cNvPr>
          <p:cNvSpPr/>
          <p:nvPr/>
        </p:nvSpPr>
        <p:spPr>
          <a:xfrm>
            <a:off x="0" y="3209483"/>
            <a:ext cx="12192000" cy="3717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B19F3-003B-F70B-0AF7-634A5DC3AD6C}"/>
              </a:ext>
            </a:extLst>
          </p:cNvPr>
          <p:cNvSpPr txBox="1"/>
          <p:nvPr/>
        </p:nvSpPr>
        <p:spPr>
          <a:xfrm>
            <a:off x="3425749" y="4081815"/>
            <a:ext cx="5340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>
                <a:solidFill>
                  <a:schemeClr val="bg1"/>
                </a:solidFill>
                <a:latin typeface="+mn-ea"/>
              </a:rPr>
              <a:t>THANK YOU </a:t>
            </a:r>
            <a:r>
              <a:rPr lang="en-US" altLang="ko-KR" sz="7200" b="1" spc="-3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</a:t>
            </a:r>
            <a:endParaRPr lang="ko-KR" altLang="en-US" sz="7200" b="1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483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9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9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9" y="7218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3" y="207152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009973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3" y="314774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5" y="308619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일정 및 역할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3" y="42239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16240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3" y="530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3" y="5238626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피드백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89"/>
            <a:ext cx="81913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4" dirty="0">
                <a:solidFill>
                  <a:schemeClr val="accent1"/>
                </a:solidFill>
                <a:latin typeface="+mn-ea"/>
              </a:rPr>
              <a:t>contents</a:t>
            </a:r>
            <a:endParaRPr lang="ko-KR" altLang="en-US" sz="1404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9AF686-661D-98B9-A0E8-1B80A2010A28}"/>
              </a:ext>
            </a:extLst>
          </p:cNvPr>
          <p:cNvSpPr/>
          <p:nvPr/>
        </p:nvSpPr>
        <p:spPr>
          <a:xfrm>
            <a:off x="6096000" y="176464"/>
            <a:ext cx="6108379" cy="678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900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D20B1-1766-CF85-198A-277C6B95E512}"/>
              </a:ext>
            </a:extLst>
          </p:cNvPr>
          <p:cNvSpPr/>
          <p:nvPr/>
        </p:nvSpPr>
        <p:spPr>
          <a:xfrm>
            <a:off x="9779841" y="6406857"/>
            <a:ext cx="2351603" cy="33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31B7155-503D-17B0-5C91-6A8E048EF8B2}"/>
              </a:ext>
            </a:extLst>
          </p:cNvPr>
          <p:cNvSpPr/>
          <p:nvPr/>
        </p:nvSpPr>
        <p:spPr>
          <a:xfrm>
            <a:off x="5365528" y="1713742"/>
            <a:ext cx="6170446" cy="3917993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80"/>
              </a:highlight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6599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5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69425" y="6743741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B0595F-94AE-4CF4-8886-199F645ACE8E}"/>
              </a:ext>
            </a:extLst>
          </p:cNvPr>
          <p:cNvSpPr txBox="1"/>
          <p:nvPr/>
        </p:nvSpPr>
        <p:spPr>
          <a:xfrm>
            <a:off x="1163052" y="69390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300" dirty="0">
                <a:solidFill>
                  <a:schemeClr val="accent1"/>
                </a:solidFill>
              </a:rPr>
              <a:t>-        </a:t>
            </a:r>
            <a:r>
              <a:rPr lang="ko-KR" altLang="en-US" sz="1600" b="1" spc="-300" dirty="0">
                <a:solidFill>
                  <a:schemeClr val="accent1"/>
                </a:solidFill>
              </a:rPr>
              <a:t>요구</a:t>
            </a:r>
            <a:r>
              <a:rPr lang="en-US" altLang="ko-KR" sz="1600" b="1" spc="-300" dirty="0">
                <a:solidFill>
                  <a:schemeClr val="accent1"/>
                </a:solidFill>
              </a:rPr>
              <a:t>          </a:t>
            </a:r>
            <a:r>
              <a:rPr lang="ko-KR" altLang="en-US" sz="1600" b="1" spc="-300" dirty="0">
                <a:solidFill>
                  <a:schemeClr val="accent1"/>
                </a:solidFill>
              </a:rPr>
              <a:t>사항        </a:t>
            </a:r>
            <a:r>
              <a:rPr lang="en-US" altLang="ko-KR" sz="1600" b="1" spc="-300" dirty="0">
                <a:solidFill>
                  <a:schemeClr val="accent1"/>
                </a:solidFill>
              </a:rPr>
              <a:t>-</a:t>
            </a:r>
            <a:endParaRPr lang="ko-KR" altLang="en-US" sz="1600" b="1" spc="-300" dirty="0">
              <a:solidFill>
                <a:schemeClr val="accent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1C4A53-AEE3-7A32-6920-B8FDF0D1AB99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1028" name="Picture 4" descr="Cost, low, price, reduce, reduce costs">
            <a:extLst>
              <a:ext uri="{FF2B5EF4-FFF2-40B4-BE49-F238E27FC236}">
                <a16:creationId xmlns:a16="http://schemas.microsoft.com/office/drawing/2014/main" id="{3504F9B9-0343-4ED1-7674-509F2A4B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5" y="284475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uster, computing, connection, diagram, network">
            <a:extLst>
              <a:ext uri="{FF2B5EF4-FFF2-40B4-BE49-F238E27FC236}">
                <a16:creationId xmlns:a16="http://schemas.microsoft.com/office/drawing/2014/main" id="{CC50294E-E203-95B6-6014-13F03837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30" y="284071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owth, increase, scalability, scalable, scale, scaling, system">
            <a:extLst>
              <a:ext uri="{FF2B5EF4-FFF2-40B4-BE49-F238E27FC236}">
                <a16:creationId xmlns:a16="http://schemas.microsoft.com/office/drawing/2014/main" id="{809C4570-AC46-9263-636E-BD09A591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25" y="28068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ncryption, firewall, lock, safe, secure, security, shield">
            <a:extLst>
              <a:ext uri="{FF2B5EF4-FFF2-40B4-BE49-F238E27FC236}">
                <a16:creationId xmlns:a16="http://schemas.microsoft.com/office/drawing/2014/main" id="{943367FA-E0CD-BDA3-31C6-50ADDD37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0" y="453995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reathable, breathing, elasticity, ligth, material, soft">
            <a:extLst>
              <a:ext uri="{FF2B5EF4-FFF2-40B4-BE49-F238E27FC236}">
                <a16:creationId xmlns:a16="http://schemas.microsoft.com/office/drawing/2014/main" id="{5FE01516-43B2-BD27-5832-AF676C17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06" y="453995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B5FE52-C710-5626-4B0B-D6D32F212B16}"/>
              </a:ext>
            </a:extLst>
          </p:cNvPr>
          <p:cNvSpPr txBox="1"/>
          <p:nvPr/>
        </p:nvSpPr>
        <p:spPr>
          <a:xfrm>
            <a:off x="482164" y="3526846"/>
            <a:ext cx="103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Low Cost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D8F4F-A2E0-33D7-E8F8-09AF17E8280F}"/>
              </a:ext>
            </a:extLst>
          </p:cNvPr>
          <p:cNvSpPr txBox="1"/>
          <p:nvPr/>
        </p:nvSpPr>
        <p:spPr>
          <a:xfrm>
            <a:off x="1978310" y="3560719"/>
            <a:ext cx="52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H.A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236B7-D2DB-A954-CDCB-38D90BC83252}"/>
              </a:ext>
            </a:extLst>
          </p:cNvPr>
          <p:cNvSpPr txBox="1"/>
          <p:nvPr/>
        </p:nvSpPr>
        <p:spPr>
          <a:xfrm>
            <a:off x="3012427" y="3526846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D52F2-F2E2-6A42-64F8-6158AFE9A43D}"/>
              </a:ext>
            </a:extLst>
          </p:cNvPr>
          <p:cNvSpPr txBox="1"/>
          <p:nvPr/>
        </p:nvSpPr>
        <p:spPr>
          <a:xfrm>
            <a:off x="1066158" y="527113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33BEF-662D-4B2D-BD04-6EE0F9C8F694}"/>
              </a:ext>
            </a:extLst>
          </p:cNvPr>
          <p:cNvSpPr txBox="1"/>
          <p:nvPr/>
        </p:nvSpPr>
        <p:spPr>
          <a:xfrm>
            <a:off x="2449980" y="5271130"/>
            <a:ext cx="100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Elasticity</a:t>
            </a:r>
            <a:endParaRPr lang="ko-KR" altLang="en-US" dirty="0"/>
          </a:p>
        </p:txBody>
      </p:sp>
      <p:pic>
        <p:nvPicPr>
          <p:cNvPr id="1043" name="Picture 19" descr="Ott">
            <a:extLst>
              <a:ext uri="{FF2B5EF4-FFF2-40B4-BE49-F238E27FC236}">
                <a16:creationId xmlns:a16="http://schemas.microsoft.com/office/drawing/2014/main" id="{BCF59DCB-7285-4609-E9FE-ACC75937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00" y="2848544"/>
            <a:ext cx="919571" cy="9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To Aws - Aws Cloud Icon Transparent Png,Amazon Web Services Logo Png - free  transparent png images - pngaaa.com">
            <a:extLst>
              <a:ext uri="{FF2B5EF4-FFF2-40B4-BE49-F238E27FC236}">
                <a16:creationId xmlns:a16="http://schemas.microsoft.com/office/drawing/2014/main" id="{6C33B20B-445B-2804-C2C2-56BEFBAC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82889" y1="11948" x2="82889" y2="11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21" y="418810"/>
            <a:ext cx="3511868" cy="190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Account, avatar, people, person, profile, user">
            <a:extLst>
              <a:ext uri="{FF2B5EF4-FFF2-40B4-BE49-F238E27FC236}">
                <a16:creationId xmlns:a16="http://schemas.microsoft.com/office/drawing/2014/main" id="{24DF2264-DE60-C903-0BCD-2A41A3A7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51" y="30136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Account, avatar, people, person, profile, user">
            <a:extLst>
              <a:ext uri="{FF2B5EF4-FFF2-40B4-BE49-F238E27FC236}">
                <a16:creationId xmlns:a16="http://schemas.microsoft.com/office/drawing/2014/main" id="{6F989494-6AEB-2387-57CC-A7C86C8F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41" y="41766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Account, avatar, people, person, profile, user">
            <a:extLst>
              <a:ext uri="{FF2B5EF4-FFF2-40B4-BE49-F238E27FC236}">
                <a16:creationId xmlns:a16="http://schemas.microsoft.com/office/drawing/2014/main" id="{EDA0673F-26A3-B6BE-E85F-D38C475F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22" y="246344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3" descr="Account, avatar, people, person, profile, user">
            <a:extLst>
              <a:ext uri="{FF2B5EF4-FFF2-40B4-BE49-F238E27FC236}">
                <a16:creationId xmlns:a16="http://schemas.microsoft.com/office/drawing/2014/main" id="{881F3B98-7FB2-BCD0-8DEE-4042B95B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109" y="280157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 descr="Account, avatar, people, person, profile, user">
            <a:extLst>
              <a:ext uri="{FF2B5EF4-FFF2-40B4-BE49-F238E27FC236}">
                <a16:creationId xmlns:a16="http://schemas.microsoft.com/office/drawing/2014/main" id="{A2D848EA-14A5-FEEF-F602-A23C6D37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53" y="423935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26699A2-09CB-61FF-9F8D-E887FFEADB89}"/>
              </a:ext>
            </a:extLst>
          </p:cNvPr>
          <p:cNvSpPr txBox="1"/>
          <p:nvPr/>
        </p:nvSpPr>
        <p:spPr>
          <a:xfrm>
            <a:off x="1265519" y="1498123"/>
            <a:ext cx="204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24D60"/>
                </a:solidFill>
              </a:rPr>
              <a:t>글로벌 </a:t>
            </a:r>
            <a:r>
              <a:rPr lang="en-US" altLang="ko-KR" b="1" dirty="0">
                <a:solidFill>
                  <a:srgbClr val="224D60"/>
                </a:solidFill>
              </a:rPr>
              <a:t>OTT </a:t>
            </a:r>
            <a:r>
              <a:rPr lang="ko-KR" altLang="en-US" b="1" dirty="0">
                <a:solidFill>
                  <a:srgbClr val="224D60"/>
                </a:solidFill>
              </a:rPr>
              <a:t>서비스</a:t>
            </a:r>
            <a:endParaRPr lang="en-US" altLang="ko-KR" b="1" dirty="0">
              <a:solidFill>
                <a:srgbClr val="224D60"/>
              </a:solidFill>
            </a:endParaRPr>
          </a:p>
          <a:p>
            <a:pPr algn="ctr"/>
            <a:r>
              <a:rPr lang="ko-KR" altLang="en-US" b="1" dirty="0">
                <a:solidFill>
                  <a:srgbClr val="224D60"/>
                </a:solidFill>
              </a:rPr>
              <a:t>고가용성</a:t>
            </a:r>
            <a:endParaRPr lang="en-US" altLang="ko-KR" b="1" dirty="0">
              <a:solidFill>
                <a:srgbClr val="224D60"/>
              </a:solidFill>
            </a:endParaRPr>
          </a:p>
          <a:p>
            <a:pPr algn="ctr"/>
            <a:r>
              <a:rPr lang="ko-KR" altLang="en-US" b="1" dirty="0">
                <a:solidFill>
                  <a:srgbClr val="224D60"/>
                </a:solidFill>
              </a:rPr>
              <a:t>확장성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FF2E16-A601-4A93-50BE-7713EC3C1FB8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ECE8F7-297E-C218-30EE-08D59216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958">
            <a:off x="9235103" y="3625851"/>
            <a:ext cx="608400" cy="6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5F25BDD-D065-14E7-D24D-E2AECD72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1334">
            <a:off x="9310819" y="2955640"/>
            <a:ext cx="608400" cy="6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50C726C-7F65-5D8C-3FFD-273D7EDC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25489">
            <a:off x="7453622" y="2768842"/>
            <a:ext cx="608400" cy="6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03E4498-729E-97E1-7BD8-F42FF569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4593">
            <a:off x="7559177" y="3648786"/>
            <a:ext cx="608400" cy="6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A7E05-366B-B104-12D0-59DF85C30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81808" y="3191609"/>
            <a:ext cx="608400" cy="6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3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F0D127-C451-D49A-D288-8B953EA7C3DE}"/>
              </a:ext>
            </a:extLst>
          </p:cNvPr>
          <p:cNvCxnSpPr>
            <a:cxnSpLocks/>
          </p:cNvCxnSpPr>
          <p:nvPr/>
        </p:nvCxnSpPr>
        <p:spPr>
          <a:xfrm>
            <a:off x="66000" y="160420"/>
            <a:ext cx="11843600" cy="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4DBCA77-B657-BC93-9313-EADBD48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" y="222951"/>
            <a:ext cx="12055816" cy="6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6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272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일정 및 역할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E5AD3-5123-C908-46C9-E56932052BAD}"/>
              </a:ext>
            </a:extLst>
          </p:cNvPr>
          <p:cNvSpPr/>
          <p:nvPr/>
        </p:nvSpPr>
        <p:spPr>
          <a:xfrm>
            <a:off x="9779841" y="6406857"/>
            <a:ext cx="2351603" cy="33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6599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5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일정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69425" y="6743741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1C4A53-AEE3-7A32-6920-B8FDF0D1AB99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687180B-20A8-56A5-F7C6-A4CF1414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87996"/>
              </p:ext>
            </p:extLst>
          </p:nvPr>
        </p:nvGraphicFramePr>
        <p:xfrm>
          <a:off x="65998" y="1239664"/>
          <a:ext cx="11981624" cy="4789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002">
                  <a:extLst>
                    <a:ext uri="{9D8B030D-6E8A-4147-A177-3AD203B41FA5}">
                      <a16:colId xmlns:a16="http://schemas.microsoft.com/office/drawing/2014/main" val="3705219225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33027611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370480249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89898877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1173248966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4090449183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1556186076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691989652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811879168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406799282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816377937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709756376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4115560605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4535554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423047225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1083160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15396488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30848048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1471864655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57902193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241523148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55868946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55470329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751972285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115597546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201993137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447780700"/>
                    </a:ext>
                  </a:extLst>
                </a:gridCol>
                <a:gridCol w="384986">
                  <a:extLst>
                    <a:ext uri="{9D8B030D-6E8A-4147-A177-3AD203B41FA5}">
                      <a16:colId xmlns:a16="http://schemas.microsoft.com/office/drawing/2014/main" val="3846792113"/>
                    </a:ext>
                  </a:extLst>
                </a:gridCol>
              </a:tblGrid>
              <a:tr h="406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97248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프로젝트 구상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9903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역할 분담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27134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AWS </a:t>
                      </a:r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인프라 구축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34741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중간 테스트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70541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최종 테스트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96450"/>
                  </a:ext>
                </a:extLst>
              </a:tr>
              <a:tr h="73046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rgbClr val="224D60"/>
                        </a:solidFill>
                        <a:highlight>
                          <a:srgbClr val="FFFFFF"/>
                        </a:highligh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224D6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a:t>결과 보고서 작성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36266"/>
                  </a:ext>
                </a:extLst>
              </a:tr>
            </a:tbl>
          </a:graphicData>
        </a:graphic>
      </p:graphicFrame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0E67D3E1-745A-B9AB-081D-0351B3E1050A}"/>
              </a:ext>
            </a:extLst>
          </p:cNvPr>
          <p:cNvSpPr/>
          <p:nvPr/>
        </p:nvSpPr>
        <p:spPr>
          <a:xfrm>
            <a:off x="1647130" y="1875176"/>
            <a:ext cx="1562353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D3028-36C9-AD48-A06A-4C7802853B31}"/>
              </a:ext>
            </a:extLst>
          </p:cNvPr>
          <p:cNvSpPr txBox="1"/>
          <p:nvPr/>
        </p:nvSpPr>
        <p:spPr>
          <a:xfrm>
            <a:off x="9665238" y="482750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12.23 ~ 01.18 (</a:t>
            </a:r>
            <a:r>
              <a:rPr lang="ko-KR" altLang="en-US" dirty="0"/>
              <a:t>총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794F386-0CB3-7B0C-0161-A66B0EB34D25}"/>
              </a:ext>
            </a:extLst>
          </p:cNvPr>
          <p:cNvSpPr/>
          <p:nvPr/>
        </p:nvSpPr>
        <p:spPr>
          <a:xfrm>
            <a:off x="2428306" y="2589543"/>
            <a:ext cx="1562353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69871D80-5F24-52E1-77AB-2FDD234C6B69}"/>
              </a:ext>
            </a:extLst>
          </p:cNvPr>
          <p:cNvSpPr/>
          <p:nvPr/>
        </p:nvSpPr>
        <p:spPr>
          <a:xfrm>
            <a:off x="3990659" y="3303910"/>
            <a:ext cx="6104078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74655ACF-CCC5-5107-0FEF-0C00CC16A25F}"/>
              </a:ext>
            </a:extLst>
          </p:cNvPr>
          <p:cNvSpPr/>
          <p:nvPr/>
        </p:nvSpPr>
        <p:spPr>
          <a:xfrm>
            <a:off x="5886073" y="4018277"/>
            <a:ext cx="1937802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D897C8BD-A201-2500-313D-DE465D97FE79}"/>
              </a:ext>
            </a:extLst>
          </p:cNvPr>
          <p:cNvSpPr/>
          <p:nvPr/>
        </p:nvSpPr>
        <p:spPr>
          <a:xfrm>
            <a:off x="7823875" y="4732644"/>
            <a:ext cx="2270862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B9771CB8-C381-2E19-1106-EFAF1D9229F9}"/>
              </a:ext>
            </a:extLst>
          </p:cNvPr>
          <p:cNvSpPr/>
          <p:nvPr/>
        </p:nvSpPr>
        <p:spPr>
          <a:xfrm>
            <a:off x="10109819" y="5490824"/>
            <a:ext cx="1937802" cy="3451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9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65999" y="160423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9" y="27272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5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팀원 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69425" y="6743741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1C4A53-AEE3-7A32-6920-B8FDF0D1AB99}"/>
              </a:ext>
            </a:extLst>
          </p:cNvPr>
          <p:cNvSpPr/>
          <p:nvPr/>
        </p:nvSpPr>
        <p:spPr>
          <a:xfrm>
            <a:off x="10094737" y="6527653"/>
            <a:ext cx="2034691" cy="17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B83178A-CC4B-B406-F1F1-9553285D05DE}"/>
              </a:ext>
            </a:extLst>
          </p:cNvPr>
          <p:cNvSpPr/>
          <p:nvPr/>
        </p:nvSpPr>
        <p:spPr>
          <a:xfrm>
            <a:off x="6520388" y="1009593"/>
            <a:ext cx="1980000" cy="2520000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D07C1-E1D8-F2B2-53B0-6B7DEF142ADE}"/>
              </a:ext>
            </a:extLst>
          </p:cNvPr>
          <p:cNvSpPr txBox="1"/>
          <p:nvPr/>
        </p:nvSpPr>
        <p:spPr>
          <a:xfrm>
            <a:off x="6193383" y="3977941"/>
            <a:ext cx="330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VPC Peering</a:t>
            </a: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Cloud Front &amp; S3 </a:t>
            </a:r>
            <a:r>
              <a:rPr lang="ko-KR" altLang="en-US" b="1" dirty="0">
                <a:solidFill>
                  <a:srgbClr val="224D60"/>
                </a:solidFill>
              </a:rPr>
              <a:t>연동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 Route 53</a:t>
            </a: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 Global Accelerator</a:t>
            </a: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 ACM </a:t>
            </a:r>
            <a:r>
              <a:rPr lang="ko-KR" altLang="en-US" b="1" dirty="0">
                <a:solidFill>
                  <a:srgbClr val="224D60"/>
                </a:solidFill>
              </a:rPr>
              <a:t>인증서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 HTML, CSS </a:t>
            </a:r>
            <a:r>
              <a:rPr lang="ko-KR" altLang="en-US" b="1" dirty="0">
                <a:solidFill>
                  <a:srgbClr val="224D60"/>
                </a:solidFill>
              </a:rPr>
              <a:t>웹서버 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4CDC91-A649-4588-7447-0419E3E42217}"/>
              </a:ext>
            </a:extLst>
          </p:cNvPr>
          <p:cNvSpPr/>
          <p:nvPr/>
        </p:nvSpPr>
        <p:spPr>
          <a:xfrm>
            <a:off x="0" y="5961349"/>
            <a:ext cx="12192000" cy="96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8110-A6AC-6ADB-DEE6-4ED6F2078E40}"/>
              </a:ext>
            </a:extLst>
          </p:cNvPr>
          <p:cNvSpPr txBox="1"/>
          <p:nvPr/>
        </p:nvSpPr>
        <p:spPr>
          <a:xfrm>
            <a:off x="3416356" y="3983788"/>
            <a:ext cx="2351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Database </a:t>
            </a:r>
            <a:r>
              <a:rPr lang="ko-KR" altLang="en-US" b="1" dirty="0">
                <a:solidFill>
                  <a:srgbClr val="224D60"/>
                </a:solidFill>
              </a:rPr>
              <a:t>제작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 웹서버 제작 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DB </a:t>
            </a:r>
            <a:r>
              <a:rPr lang="ko-KR" altLang="en-US" b="1" dirty="0">
                <a:solidFill>
                  <a:srgbClr val="224D60"/>
                </a:solidFill>
              </a:rPr>
              <a:t>연동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DockerFile </a:t>
            </a:r>
            <a:r>
              <a:rPr lang="ko-KR" altLang="en-US" b="1" dirty="0">
                <a:solidFill>
                  <a:srgbClr val="224D60"/>
                </a:solidFill>
              </a:rPr>
              <a:t>작성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E7D034-E45D-110A-3055-283CA7640675}"/>
              </a:ext>
            </a:extLst>
          </p:cNvPr>
          <p:cNvSpPr/>
          <p:nvPr/>
        </p:nvSpPr>
        <p:spPr>
          <a:xfrm>
            <a:off x="3601963" y="1015440"/>
            <a:ext cx="1980000" cy="2520000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573ED-7CA0-1CE8-975C-C24000023E65}"/>
              </a:ext>
            </a:extLst>
          </p:cNvPr>
          <p:cNvSpPr txBox="1"/>
          <p:nvPr/>
        </p:nvSpPr>
        <p:spPr>
          <a:xfrm>
            <a:off x="7018907" y="361043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4D60"/>
                </a:solidFill>
              </a:rPr>
              <a:t>최 윤 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56B0A-8D6B-FFAF-B105-CB74ED0C37F5}"/>
              </a:ext>
            </a:extLst>
          </p:cNvPr>
          <p:cNvSpPr txBox="1"/>
          <p:nvPr/>
        </p:nvSpPr>
        <p:spPr>
          <a:xfrm>
            <a:off x="4100482" y="361640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4D60"/>
                </a:solidFill>
              </a:rPr>
              <a:t>이 근 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875F53-604A-D0A9-035E-19347AD7788B}"/>
              </a:ext>
            </a:extLst>
          </p:cNvPr>
          <p:cNvSpPr/>
          <p:nvPr/>
        </p:nvSpPr>
        <p:spPr>
          <a:xfrm>
            <a:off x="9401328" y="1015440"/>
            <a:ext cx="1980000" cy="25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AAE63-9AFA-58C6-3D9D-E28B6293DC0B}"/>
              </a:ext>
            </a:extLst>
          </p:cNvPr>
          <p:cNvSpPr txBox="1"/>
          <p:nvPr/>
        </p:nvSpPr>
        <p:spPr>
          <a:xfrm>
            <a:off x="9897034" y="361628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4D60"/>
                </a:solidFill>
              </a:rPr>
              <a:t>신 유 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5F928-2D3C-D789-305E-7A9CA558F310}"/>
              </a:ext>
            </a:extLst>
          </p:cNvPr>
          <p:cNvSpPr txBox="1"/>
          <p:nvPr/>
        </p:nvSpPr>
        <p:spPr>
          <a:xfrm>
            <a:off x="9083280" y="3983788"/>
            <a:ext cx="286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CI/CD Pipeline </a:t>
            </a:r>
            <a:r>
              <a:rPr lang="ko-KR" altLang="en-US" b="1" dirty="0">
                <a:solidFill>
                  <a:srgbClr val="224D60"/>
                </a:solidFill>
              </a:rPr>
              <a:t>구축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ECR</a:t>
            </a:r>
            <a:r>
              <a:rPr lang="ko-KR" altLang="en-US" b="1" dirty="0">
                <a:solidFill>
                  <a:srgbClr val="224D60"/>
                </a:solidFill>
              </a:rPr>
              <a:t> </a:t>
            </a:r>
            <a:r>
              <a:rPr lang="en-US" altLang="ko-KR" b="1" dirty="0">
                <a:solidFill>
                  <a:srgbClr val="224D60"/>
                </a:solidFill>
              </a:rPr>
              <a:t>&amp;</a:t>
            </a:r>
            <a:r>
              <a:rPr lang="ko-KR" altLang="en-US" b="1" dirty="0">
                <a:solidFill>
                  <a:srgbClr val="224D60"/>
                </a:solidFill>
              </a:rPr>
              <a:t> </a:t>
            </a:r>
            <a:r>
              <a:rPr lang="en-US" altLang="ko-KR" b="1" dirty="0">
                <a:solidFill>
                  <a:srgbClr val="224D60"/>
                </a:solidFill>
              </a:rPr>
              <a:t>GitHub Repository</a:t>
            </a: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EKS </a:t>
            </a:r>
            <a:r>
              <a:rPr lang="ko-KR" altLang="en-US" b="1" dirty="0">
                <a:solidFill>
                  <a:srgbClr val="224D60"/>
                </a:solidFill>
              </a:rPr>
              <a:t>아키텍처 구성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 </a:t>
            </a:r>
            <a:r>
              <a:rPr lang="en-US" altLang="ko-KR" b="1" dirty="0">
                <a:solidFill>
                  <a:srgbClr val="224D60"/>
                </a:solidFill>
              </a:rPr>
              <a:t>Mainfest File </a:t>
            </a:r>
            <a:r>
              <a:rPr lang="ko-KR" altLang="en-US" b="1" dirty="0">
                <a:solidFill>
                  <a:srgbClr val="224D60"/>
                </a:solidFill>
              </a:rPr>
              <a:t>작성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94C860-6C6E-90F0-C917-3022CA5DB6CC}"/>
              </a:ext>
            </a:extLst>
          </p:cNvPr>
          <p:cNvSpPr/>
          <p:nvPr/>
        </p:nvSpPr>
        <p:spPr>
          <a:xfrm>
            <a:off x="710709" y="1015440"/>
            <a:ext cx="1980000" cy="25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B770D-4161-EEEC-0931-3B788E0EDBF8}"/>
              </a:ext>
            </a:extLst>
          </p:cNvPr>
          <p:cNvSpPr txBox="1"/>
          <p:nvPr/>
        </p:nvSpPr>
        <p:spPr>
          <a:xfrm>
            <a:off x="1209228" y="361628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4D60"/>
                </a:solidFill>
              </a:rPr>
              <a:t>윤 현 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67EE-DD79-0E8C-923A-BBE8C08D13AC}"/>
              </a:ext>
            </a:extLst>
          </p:cNvPr>
          <p:cNvSpPr txBox="1"/>
          <p:nvPr/>
        </p:nvSpPr>
        <p:spPr>
          <a:xfrm>
            <a:off x="300525" y="3989696"/>
            <a:ext cx="286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Terraform </a:t>
            </a:r>
            <a:r>
              <a:rPr lang="ko-KR" altLang="en-US" b="1" dirty="0">
                <a:solidFill>
                  <a:srgbClr val="224D60"/>
                </a:solidFill>
              </a:rPr>
              <a:t>인프라 구축</a:t>
            </a:r>
            <a:endParaRPr lang="en-US" altLang="ko-KR" b="1" dirty="0">
              <a:solidFill>
                <a:srgbClr val="224D60"/>
              </a:solidFill>
            </a:endParaRP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EKS </a:t>
            </a:r>
            <a:r>
              <a:rPr lang="ko-KR" altLang="en-US" b="1" dirty="0">
                <a:solidFill>
                  <a:srgbClr val="224D60"/>
                </a:solidFill>
              </a:rPr>
              <a:t>기본 환경 구축</a:t>
            </a:r>
            <a:r>
              <a:rPr lang="en-US" altLang="ko-KR" b="1" dirty="0">
                <a:solidFill>
                  <a:srgbClr val="224D60"/>
                </a:solidFill>
              </a:rPr>
              <a:t> </a:t>
            </a:r>
          </a:p>
          <a:p>
            <a:r>
              <a:rPr lang="ko-KR" altLang="en-US" b="1" dirty="0">
                <a:solidFill>
                  <a:srgbClr val="224D60"/>
                </a:solidFill>
              </a:rPr>
              <a:t>■ </a:t>
            </a:r>
            <a:r>
              <a:rPr lang="en-US" altLang="ko-KR" b="1" dirty="0">
                <a:solidFill>
                  <a:srgbClr val="224D60"/>
                </a:solidFill>
              </a:rPr>
              <a:t>Docker File </a:t>
            </a:r>
            <a:r>
              <a:rPr lang="ko-KR" altLang="en-US" b="1" dirty="0">
                <a:solidFill>
                  <a:srgbClr val="224D60"/>
                </a:solidFill>
              </a:rPr>
              <a:t>기본 구축</a:t>
            </a:r>
            <a:endParaRPr lang="en-US" altLang="ko-KR" b="1" dirty="0">
              <a:solidFill>
                <a:srgbClr val="224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4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6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486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설계 및 구축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3600" b="1" spc="-300" dirty="0">
                  <a:solidFill>
                    <a:schemeClr val="bg1"/>
                  </a:solidFill>
                  <a:latin typeface="+mn-ea"/>
                </a:rPr>
                <a:t>CI/CD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C830A-750F-CBCC-34E3-62194F56C722}"/>
              </a:ext>
            </a:extLst>
          </p:cNvPr>
          <p:cNvSpPr/>
          <p:nvPr/>
        </p:nvSpPr>
        <p:spPr>
          <a:xfrm>
            <a:off x="9779841" y="6406857"/>
            <a:ext cx="2351603" cy="33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CE42D-516B-13AA-EFFC-2C5110C9E1F1}"/>
              </a:ext>
            </a:extLst>
          </p:cNvPr>
          <p:cNvSpPr txBox="1"/>
          <p:nvPr/>
        </p:nvSpPr>
        <p:spPr>
          <a:xfrm>
            <a:off x="6817896" y="872277"/>
            <a:ext cx="252024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-4</a:t>
            </a:r>
            <a:endParaRPr lang="ko-KR" altLang="en-US" sz="19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040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</TotalTime>
  <Words>958</Words>
  <Application>Microsoft Office PowerPoint</Application>
  <PresentationFormat>와이드스크린</PresentationFormat>
  <Paragraphs>242</Paragraphs>
  <Slides>19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Amazon Ember</vt:lpstr>
      <vt:lpstr>Apple SD Gothic Neo</vt:lpstr>
      <vt:lpstr>FC Script</vt:lpstr>
      <vt:lpstr>Noto Sans KR</vt:lpstr>
      <vt:lpstr>Pretendard</vt:lpstr>
      <vt:lpstr>Pretendard Black</vt:lpstr>
      <vt:lpstr>맑은 고딕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shin yooseop</cp:lastModifiedBy>
  <cp:revision>124</cp:revision>
  <dcterms:created xsi:type="dcterms:W3CDTF">2022-08-03T01:14:38Z</dcterms:created>
  <dcterms:modified xsi:type="dcterms:W3CDTF">2023-04-16T11:43:58Z</dcterms:modified>
</cp:coreProperties>
</file>